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5"/>
  </p:notesMasterIdLst>
  <p:handoutMasterIdLst>
    <p:handoutMasterId r:id="rId36"/>
  </p:handoutMasterIdLst>
  <p:sldIdLst>
    <p:sldId id="2952" r:id="rId5"/>
    <p:sldId id="284" r:id="rId6"/>
    <p:sldId id="2972" r:id="rId7"/>
    <p:sldId id="289" r:id="rId8"/>
    <p:sldId id="2971" r:id="rId9"/>
    <p:sldId id="296" r:id="rId10"/>
    <p:sldId id="2946" r:id="rId11"/>
    <p:sldId id="2973" r:id="rId12"/>
    <p:sldId id="2926" r:id="rId13"/>
    <p:sldId id="401" r:id="rId14"/>
    <p:sldId id="2942" r:id="rId15"/>
    <p:sldId id="2968" r:id="rId16"/>
    <p:sldId id="2953" r:id="rId17"/>
    <p:sldId id="260" r:id="rId18"/>
    <p:sldId id="300" r:id="rId19"/>
    <p:sldId id="494" r:id="rId20"/>
    <p:sldId id="2923" r:id="rId21"/>
    <p:sldId id="2922" r:id="rId22"/>
    <p:sldId id="2929" r:id="rId23"/>
    <p:sldId id="2949" r:id="rId24"/>
    <p:sldId id="2954" r:id="rId25"/>
    <p:sldId id="2907" r:id="rId26"/>
    <p:sldId id="2961" r:id="rId27"/>
    <p:sldId id="2960" r:id="rId28"/>
    <p:sldId id="263" r:id="rId29"/>
    <p:sldId id="2969" r:id="rId30"/>
    <p:sldId id="2940" r:id="rId31"/>
    <p:sldId id="265" r:id="rId32"/>
    <p:sldId id="2970" r:id="rId33"/>
    <p:sldId id="2955" r:id="rId34"/>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CDEB12-37EE-E859-1F80-4493465D1892}" name="Stephen Gary" initials="SG" userId="c68d3c04eb33fa9c" providerId="Windows Live"/>
  <p188:author id="{FB8FF713-3D8B-B7A6-EFC7-0B1070E0FBD8}" name="Bonk, Justin" initials="BJ" userId="S::justin.bonk@freedmaxick.com::5311c7bb-5b40-4d92-8b1d-1fbdb4213109" providerId="AD"/>
  <p188:author id="{F690BF2D-2D77-6849-4EF2-D081A627B1B6}" name="Hirsch, Nick" initials="HN" userId="S::Nicholas.Hirsch@freedmaxick.com::d242f024-5f77-4923-9294-6a89254633ec" providerId="AD"/>
  <p188:author id="{E7274A6E-2D73-C849-527B-0B1C67F6519B}" name="Rossini, Jaclyn" initials="RJ" userId="S::Jaclyn.Rossini@freedmaxick.com::e7145777-af65-4a7d-94c6-fdc131fce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eaton, Amy" initials="WA" lastIdx="1" clrIdx="0">
    <p:extLst>
      <p:ext uri="{19B8F6BF-5375-455C-9EA6-DF929625EA0E}">
        <p15:presenceInfo xmlns:p15="http://schemas.microsoft.com/office/powerpoint/2012/main" userId="S::Amy.Wheaton@FreedMaxick.com::b12a2b8d-4e5b-4abc-b018-1c1ead468d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CAD4E4"/>
    <a:srgbClr val="8DC73F"/>
    <a:srgbClr val="FFFFFF"/>
    <a:srgbClr val="6080AD"/>
    <a:srgbClr val="00447B"/>
    <a:srgbClr val="000000"/>
    <a:srgbClr val="306295"/>
    <a:srgbClr val="FF99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78" autoAdjust="0"/>
  </p:normalViewPr>
  <p:slideViewPr>
    <p:cSldViewPr snapToGrid="0">
      <p:cViewPr varScale="1">
        <p:scale>
          <a:sx n="95" d="100"/>
          <a:sy n="95" d="100"/>
        </p:scale>
        <p:origin x="1068"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A9492737-185E-40E2-9E44-878383EB5F0A}" type="datetimeFigureOut">
              <a:rPr lang="en-US" smtClean="0">
                <a:latin typeface="Arial" panose="020B0604020202020204" pitchFamily="34" charset="0"/>
              </a:rPr>
              <a:t>6/18/2024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0394C9DF-1C7D-449D-8DA4-3F4F4F497A7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938254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atin typeface="Arial" panose="020B0604020202020204" pitchFamily="34" charset="0"/>
              </a:defRPr>
            </a:lvl1pPr>
          </a:lstStyle>
          <a:p>
            <a:fld id="{C3920164-7E3F-4DED-BB9F-67A52762B392}" type="datetimeFigureOut">
              <a:rPr lang="en-US" smtClean="0"/>
              <a:pPr/>
              <a:t>6/18/2024</a:t>
            </a:fld>
            <a:endParaRPr lang="en-US" dirty="0"/>
          </a:p>
        </p:txBody>
      </p:sp>
      <p:sp>
        <p:nvSpPr>
          <p:cNvPr id="4" name="Slide Image Placeholder 3"/>
          <p:cNvSpPr>
            <a:spLocks noGrp="1" noRot="1" noChangeAspect="1"/>
          </p:cNvSpPr>
          <p:nvPr>
            <p:ph type="sldImg" idx="2"/>
          </p:nvPr>
        </p:nvSpPr>
        <p:spPr>
          <a:xfrm>
            <a:off x="407988" y="698500"/>
            <a:ext cx="6210300"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atin typeface="Arial" panose="020B0604020202020204" pitchFamily="34" charset="0"/>
              </a:defRPr>
            </a:lvl1pPr>
          </a:lstStyle>
          <a:p>
            <a:fld id="{2F40F488-3FDD-4135-B7D5-9E5E137C28E7}" type="slidenum">
              <a:rPr lang="en-US" smtClean="0"/>
              <a:pPr/>
              <a:t>‹#›</a:t>
            </a:fld>
            <a:endParaRPr lang="en-US" dirty="0"/>
          </a:p>
        </p:txBody>
      </p:sp>
    </p:spTree>
    <p:extLst>
      <p:ext uri="{BB962C8B-B14F-4D97-AF65-F5344CB8AC3E}">
        <p14:creationId xmlns:p14="http://schemas.microsoft.com/office/powerpoint/2010/main" val="81450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Sanath</a:t>
            </a:r>
          </a:p>
          <a:p>
            <a:r>
              <a:rPr lang="en-US" dirty="0"/>
              <a:t>Key Messages:  Freed Maxick has both Health care Operations experts as well as Cyber Security experts who collaborate. This problem is much more than an IT  problem and both competencies are needed.</a:t>
            </a:r>
          </a:p>
        </p:txBody>
      </p:sp>
      <p:sp>
        <p:nvSpPr>
          <p:cNvPr id="4" name="Slide Number Placeholder 3"/>
          <p:cNvSpPr>
            <a:spLocks noGrp="1"/>
          </p:cNvSpPr>
          <p:nvPr>
            <p:ph type="sldNum" sz="quarter" idx="5"/>
          </p:nvPr>
        </p:nvSpPr>
        <p:spPr/>
        <p:txBody>
          <a:bodyPr/>
          <a:lstStyle/>
          <a:p>
            <a:fld id="{2F40F488-3FDD-4135-B7D5-9E5E137C28E7}" type="slidenum">
              <a:rPr lang="en-US" smtClean="0"/>
              <a:pPr/>
              <a:t>2</a:t>
            </a:fld>
            <a:endParaRPr lang="en-US" dirty="0"/>
          </a:p>
        </p:txBody>
      </p:sp>
    </p:spTree>
    <p:extLst>
      <p:ext uri="{BB962C8B-B14F-4D97-AF65-F5344CB8AC3E}">
        <p14:creationId xmlns:p14="http://schemas.microsoft.com/office/powerpoint/2010/main" val="24709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a:t>
            </a:r>
          </a:p>
          <a:p>
            <a:r>
              <a:rPr lang="en-US" dirty="0"/>
              <a:t>Suggested Speaker: Susan Watkins</a:t>
            </a:r>
          </a:p>
          <a:p>
            <a:r>
              <a:rPr lang="en-US" dirty="0"/>
              <a:t>Key Messages:  Freed Maxick has observed firsthand the impacts of these attacks and how these “hit home”</a:t>
            </a:r>
          </a:p>
          <a:p>
            <a:endParaRPr lang="en-US" dirty="0"/>
          </a:p>
        </p:txBody>
      </p:sp>
      <p:sp>
        <p:nvSpPr>
          <p:cNvPr id="4" name="Slide Number Placeholder 3"/>
          <p:cNvSpPr>
            <a:spLocks noGrp="1"/>
          </p:cNvSpPr>
          <p:nvPr>
            <p:ph type="sldNum" sz="quarter" idx="5"/>
          </p:nvPr>
        </p:nvSpPr>
        <p:spPr/>
        <p:txBody>
          <a:bodyPr/>
          <a:lstStyle/>
          <a:p>
            <a:fld id="{2F40F488-3FDD-4135-B7D5-9E5E137C28E7}" type="slidenum">
              <a:rPr lang="en-US" smtClean="0"/>
              <a:pPr/>
              <a:t>14</a:t>
            </a:fld>
            <a:endParaRPr lang="en-US" dirty="0"/>
          </a:p>
        </p:txBody>
      </p:sp>
    </p:spTree>
    <p:extLst>
      <p:ext uri="{BB962C8B-B14F-4D97-AF65-F5344CB8AC3E}">
        <p14:creationId xmlns:p14="http://schemas.microsoft.com/office/powerpoint/2010/main" val="299927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a:t>
            </a:r>
          </a:p>
          <a:p>
            <a:r>
              <a:rPr lang="en-US" dirty="0"/>
              <a:t>Suggested Speaker: Susan Watkins</a:t>
            </a:r>
          </a:p>
          <a:p>
            <a:r>
              <a:rPr lang="en-US" dirty="0"/>
              <a:t>Key Messages: This is not an IT issue. This is an operational issue that touches every aspect of an organization. As a result, everyone needs to be involved in planning and preparation. </a:t>
            </a:r>
          </a:p>
        </p:txBody>
      </p:sp>
      <p:sp>
        <p:nvSpPr>
          <p:cNvPr id="4" name="Slide Number Placeholder 3"/>
          <p:cNvSpPr>
            <a:spLocks noGrp="1"/>
          </p:cNvSpPr>
          <p:nvPr>
            <p:ph type="sldNum" sz="quarter" idx="5"/>
          </p:nvPr>
        </p:nvSpPr>
        <p:spPr/>
        <p:txBody>
          <a:bodyPr/>
          <a:lstStyle/>
          <a:p>
            <a:fld id="{2F40F488-3FDD-4135-B7D5-9E5E137C28E7}" type="slidenum">
              <a:rPr lang="en-US" smtClean="0"/>
              <a:pPr/>
              <a:t>15</a:t>
            </a:fld>
            <a:endParaRPr lang="en-US" dirty="0"/>
          </a:p>
        </p:txBody>
      </p:sp>
    </p:spTree>
    <p:extLst>
      <p:ext uri="{BB962C8B-B14F-4D97-AF65-F5344CB8AC3E}">
        <p14:creationId xmlns:p14="http://schemas.microsoft.com/office/powerpoint/2010/main" val="198505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 </a:t>
            </a:r>
          </a:p>
          <a:p>
            <a:r>
              <a:rPr lang="en-US" dirty="0"/>
              <a:t>Suggested Speaker: Susan Watkins with prompting commentary from Justin Bonk.</a:t>
            </a:r>
          </a:p>
          <a:p>
            <a:r>
              <a:rPr lang="en-US" dirty="0"/>
              <a:t>Key Messages:  IF and When you are attacked, you need to be able to execute your response system immediately in order to maintain quality care and operations. Need to think about this WAY ahead of time, do semi-annual disaster drills, etc. Likely that JCAHO will add additional expectations for how hospitals and health systems prepare</a:t>
            </a:r>
          </a:p>
          <a:p>
            <a:endParaRPr lang="en-US" dirty="0"/>
          </a:p>
          <a:p>
            <a:endParaRPr lang="en-US" dirty="0"/>
          </a:p>
        </p:txBody>
      </p:sp>
      <p:sp>
        <p:nvSpPr>
          <p:cNvPr id="4" name="Slide Number Placeholder 3"/>
          <p:cNvSpPr>
            <a:spLocks noGrp="1"/>
          </p:cNvSpPr>
          <p:nvPr>
            <p:ph type="sldNum" sz="quarter" idx="5"/>
          </p:nvPr>
        </p:nvSpPr>
        <p:spPr/>
        <p:txBody>
          <a:bodyPr/>
          <a:lstStyle/>
          <a:p>
            <a:fld id="{2F40F488-3FDD-4135-B7D5-9E5E137C28E7}" type="slidenum">
              <a:rPr lang="en-US" smtClean="0"/>
              <a:pPr/>
              <a:t>16</a:t>
            </a:fld>
            <a:endParaRPr lang="en-US" dirty="0"/>
          </a:p>
        </p:txBody>
      </p:sp>
    </p:spTree>
    <p:extLst>
      <p:ext uri="{BB962C8B-B14F-4D97-AF65-F5344CB8AC3E}">
        <p14:creationId xmlns:p14="http://schemas.microsoft.com/office/powerpoint/2010/main" val="367699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 </a:t>
            </a:r>
          </a:p>
          <a:p>
            <a:r>
              <a:rPr lang="en-US" dirty="0"/>
              <a:t>Suggested Speaker: Susan Watkins</a:t>
            </a:r>
          </a:p>
          <a:p>
            <a:r>
              <a:rPr lang="en-US" dirty="0"/>
              <a:t>Key Messages:  Continuity of Patient Care response systems and structures need to be stood up immediately to mitigate the risks of patient harm and staff burn out. </a:t>
            </a:r>
          </a:p>
          <a:p>
            <a:endParaRPr lang="en-US" dirty="0"/>
          </a:p>
        </p:txBody>
      </p:sp>
      <p:sp>
        <p:nvSpPr>
          <p:cNvPr id="4" name="Slide Number Placeholder 3"/>
          <p:cNvSpPr>
            <a:spLocks noGrp="1"/>
          </p:cNvSpPr>
          <p:nvPr>
            <p:ph type="sldNum" sz="quarter" idx="5"/>
          </p:nvPr>
        </p:nvSpPr>
        <p:spPr/>
        <p:txBody>
          <a:bodyPr/>
          <a:lstStyle/>
          <a:p>
            <a:fld id="{2F40F488-3FDD-4135-B7D5-9E5E137C28E7}" type="slidenum">
              <a:rPr lang="en-US" smtClean="0"/>
              <a:pPr/>
              <a:t>17</a:t>
            </a:fld>
            <a:endParaRPr lang="en-US" dirty="0"/>
          </a:p>
        </p:txBody>
      </p:sp>
    </p:spTree>
    <p:extLst>
      <p:ext uri="{BB962C8B-B14F-4D97-AF65-F5344CB8AC3E}">
        <p14:creationId xmlns:p14="http://schemas.microsoft.com/office/powerpoint/2010/main" val="236548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 </a:t>
            </a:r>
          </a:p>
          <a:p>
            <a:r>
              <a:rPr lang="en-US" dirty="0"/>
              <a:t>Suggested Speaker: Susan</a:t>
            </a:r>
          </a:p>
          <a:p>
            <a:r>
              <a:rPr lang="en-US" dirty="0"/>
              <a:t>Key Messages:  </a:t>
            </a:r>
          </a:p>
          <a:p>
            <a:endParaRPr lang="en-US" dirty="0"/>
          </a:p>
        </p:txBody>
      </p:sp>
      <p:sp>
        <p:nvSpPr>
          <p:cNvPr id="4" name="Slide Number Placeholder 3"/>
          <p:cNvSpPr>
            <a:spLocks noGrp="1"/>
          </p:cNvSpPr>
          <p:nvPr>
            <p:ph type="sldNum" sz="quarter" idx="5"/>
          </p:nvPr>
        </p:nvSpPr>
        <p:spPr/>
        <p:txBody>
          <a:bodyPr/>
          <a:lstStyle/>
          <a:p>
            <a:fld id="{2F40F488-3FDD-4135-B7D5-9E5E137C28E7}" type="slidenum">
              <a:rPr lang="en-US" smtClean="0"/>
              <a:pPr/>
              <a:t>18</a:t>
            </a:fld>
            <a:endParaRPr lang="en-US" dirty="0"/>
          </a:p>
        </p:txBody>
      </p:sp>
    </p:spTree>
    <p:extLst>
      <p:ext uri="{BB962C8B-B14F-4D97-AF65-F5344CB8AC3E}">
        <p14:creationId xmlns:p14="http://schemas.microsoft.com/office/powerpoint/2010/main" val="298884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  Suggested Speaker: Susan Watkins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Messages:   </a:t>
            </a:r>
            <a:r>
              <a:rPr lang="en-US" sz="1800" dirty="0">
                <a:effectLst/>
                <a:latin typeface="Segoe UI" panose="020B0502040204020203" pitchFamily="34" charset="0"/>
              </a:rPr>
              <a:t>Process for payment advances and subsequent reconciliations</a:t>
            </a:r>
            <a:br>
              <a:rPr lang="en-US" sz="1800" dirty="0">
                <a:effectLst/>
                <a:latin typeface="Segoe UI" panose="020B0502040204020203" pitchFamily="34" charset="0"/>
              </a:rPr>
            </a:br>
            <a:r>
              <a:rPr lang="en-US" sz="1800" dirty="0">
                <a:effectLst/>
                <a:latin typeface="Segoe UI" panose="020B0502040204020203" pitchFamily="34" charset="0"/>
              </a:rPr>
              <a:t>Work with unions, if applicable.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F40F488-3FDD-4135-B7D5-9E5E137C28E7}" type="slidenum">
              <a:rPr lang="en-US" smtClean="0"/>
              <a:pPr/>
              <a:t>19</a:t>
            </a:fld>
            <a:endParaRPr lang="en-US" dirty="0"/>
          </a:p>
        </p:txBody>
      </p:sp>
    </p:spTree>
    <p:extLst>
      <p:ext uri="{BB962C8B-B14F-4D97-AF65-F5344CB8AC3E}">
        <p14:creationId xmlns:p14="http://schemas.microsoft.com/office/powerpoint/2010/main" val="101152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a:t>
            </a:r>
          </a:p>
          <a:p>
            <a:r>
              <a:rPr lang="en-US" dirty="0"/>
              <a:t>Suggested Speaker: Susan Watkins</a:t>
            </a:r>
          </a:p>
          <a:p>
            <a:r>
              <a:rPr lang="en-US" dirty="0"/>
              <a:t>Key Messages: Summarize some challenges even once operational - segue</a:t>
            </a:r>
          </a:p>
        </p:txBody>
      </p:sp>
      <p:sp>
        <p:nvSpPr>
          <p:cNvPr id="4" name="Slide Number Placeholder 3"/>
          <p:cNvSpPr>
            <a:spLocks noGrp="1"/>
          </p:cNvSpPr>
          <p:nvPr>
            <p:ph type="sldNum" sz="quarter" idx="5"/>
          </p:nvPr>
        </p:nvSpPr>
        <p:spPr/>
        <p:txBody>
          <a:bodyPr/>
          <a:lstStyle/>
          <a:p>
            <a:fld id="{2F40F488-3FDD-4135-B7D5-9E5E137C28E7}" type="slidenum">
              <a:rPr lang="en-US" smtClean="0"/>
              <a:pPr/>
              <a:t>20</a:t>
            </a:fld>
            <a:endParaRPr lang="en-US" dirty="0"/>
          </a:p>
        </p:txBody>
      </p:sp>
    </p:spTree>
    <p:extLst>
      <p:ext uri="{BB962C8B-B14F-4D97-AF65-F5344CB8AC3E}">
        <p14:creationId xmlns:p14="http://schemas.microsoft.com/office/powerpoint/2010/main" val="138978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Sanath Rajapakse, Susan will address Downtime</a:t>
            </a:r>
          </a:p>
        </p:txBody>
      </p:sp>
      <p:sp>
        <p:nvSpPr>
          <p:cNvPr id="4" name="Slide Number Placeholder 3"/>
          <p:cNvSpPr>
            <a:spLocks noGrp="1"/>
          </p:cNvSpPr>
          <p:nvPr>
            <p:ph type="sldNum" sz="quarter" idx="5"/>
          </p:nvPr>
        </p:nvSpPr>
        <p:spPr/>
        <p:txBody>
          <a:bodyPr/>
          <a:lstStyle/>
          <a:p>
            <a:fld id="{2F40F488-3FDD-4135-B7D5-9E5E137C28E7}" type="slidenum">
              <a:rPr lang="en-US" smtClean="0"/>
              <a:pPr/>
              <a:t>22</a:t>
            </a:fld>
            <a:endParaRPr lang="en-US" dirty="0"/>
          </a:p>
        </p:txBody>
      </p:sp>
    </p:spTree>
    <p:extLst>
      <p:ext uri="{BB962C8B-B14F-4D97-AF65-F5344CB8AC3E}">
        <p14:creationId xmlns:p14="http://schemas.microsoft.com/office/powerpoint/2010/main" val="264270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Sanath Rajapakse</a:t>
            </a:r>
          </a:p>
        </p:txBody>
      </p:sp>
      <p:sp>
        <p:nvSpPr>
          <p:cNvPr id="4" name="Slide Number Placeholder 3"/>
          <p:cNvSpPr>
            <a:spLocks noGrp="1"/>
          </p:cNvSpPr>
          <p:nvPr>
            <p:ph type="sldNum" sz="quarter" idx="5"/>
          </p:nvPr>
        </p:nvSpPr>
        <p:spPr/>
        <p:txBody>
          <a:bodyPr/>
          <a:lstStyle/>
          <a:p>
            <a:fld id="{2F40F488-3FDD-4135-B7D5-9E5E137C28E7}" type="slidenum">
              <a:rPr lang="en-US" smtClean="0"/>
              <a:pPr/>
              <a:t>24</a:t>
            </a:fld>
            <a:endParaRPr lang="en-US" dirty="0"/>
          </a:p>
        </p:txBody>
      </p:sp>
    </p:spTree>
    <p:extLst>
      <p:ext uri="{BB962C8B-B14F-4D97-AF65-F5344CB8AC3E}">
        <p14:creationId xmlns:p14="http://schemas.microsoft.com/office/powerpoint/2010/main" val="1819259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a:t>
            </a:r>
          </a:p>
          <a:p>
            <a:r>
              <a:rPr lang="en-US" dirty="0"/>
              <a:t>Suggested Speaker: Sanath Rajapakse</a:t>
            </a:r>
          </a:p>
          <a:p>
            <a:r>
              <a:rPr lang="en-US" dirty="0"/>
              <a:t>Key Messages: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C00E-1AA6-43C5-AC8E-0697838D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63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Sanath</a:t>
            </a:r>
          </a:p>
        </p:txBody>
      </p:sp>
      <p:sp>
        <p:nvSpPr>
          <p:cNvPr id="4" name="Slide Number Placeholder 3"/>
          <p:cNvSpPr>
            <a:spLocks noGrp="1"/>
          </p:cNvSpPr>
          <p:nvPr>
            <p:ph type="sldNum" sz="quarter" idx="5"/>
          </p:nvPr>
        </p:nvSpPr>
        <p:spPr/>
        <p:txBody>
          <a:bodyPr/>
          <a:lstStyle/>
          <a:p>
            <a:fld id="{2F40F488-3FDD-4135-B7D5-9E5E137C28E7}" type="slidenum">
              <a:rPr lang="en-US" smtClean="0"/>
              <a:pPr/>
              <a:t>3</a:t>
            </a:fld>
            <a:endParaRPr lang="en-US" dirty="0"/>
          </a:p>
        </p:txBody>
      </p:sp>
    </p:spTree>
    <p:extLst>
      <p:ext uri="{BB962C8B-B14F-4D97-AF65-F5344CB8AC3E}">
        <p14:creationId xmlns:p14="http://schemas.microsoft.com/office/powerpoint/2010/main" val="333353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Sanath Rajapakse</a:t>
            </a:r>
          </a:p>
        </p:txBody>
      </p:sp>
      <p:sp>
        <p:nvSpPr>
          <p:cNvPr id="4" name="Slide Number Placeholder 3"/>
          <p:cNvSpPr>
            <a:spLocks noGrp="1"/>
          </p:cNvSpPr>
          <p:nvPr>
            <p:ph type="sldNum" sz="quarter" idx="5"/>
          </p:nvPr>
        </p:nvSpPr>
        <p:spPr/>
        <p:txBody>
          <a:bodyPr/>
          <a:lstStyle/>
          <a:p>
            <a:fld id="{2F40F488-3FDD-4135-B7D5-9E5E137C28E7}" type="slidenum">
              <a:rPr lang="en-US" smtClean="0"/>
              <a:pPr/>
              <a:t>26</a:t>
            </a:fld>
            <a:endParaRPr lang="en-US" dirty="0"/>
          </a:p>
        </p:txBody>
      </p:sp>
    </p:spTree>
    <p:extLst>
      <p:ext uri="{BB962C8B-B14F-4D97-AF65-F5344CB8AC3E}">
        <p14:creationId xmlns:p14="http://schemas.microsoft.com/office/powerpoint/2010/main" val="1210614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 Bonk </a:t>
            </a:r>
          </a:p>
        </p:txBody>
      </p:sp>
      <p:sp>
        <p:nvSpPr>
          <p:cNvPr id="4" name="Slide Number Placeholder 3"/>
          <p:cNvSpPr>
            <a:spLocks noGrp="1"/>
          </p:cNvSpPr>
          <p:nvPr>
            <p:ph type="sldNum" sz="quarter" idx="5"/>
          </p:nvPr>
        </p:nvSpPr>
        <p:spPr/>
        <p:txBody>
          <a:bodyPr/>
          <a:lstStyle/>
          <a:p>
            <a:fld id="{2F40F488-3FDD-4135-B7D5-9E5E137C28E7}" type="slidenum">
              <a:rPr lang="en-US" smtClean="0"/>
              <a:pPr/>
              <a:t>27</a:t>
            </a:fld>
            <a:endParaRPr lang="en-US" dirty="0"/>
          </a:p>
        </p:txBody>
      </p:sp>
    </p:spTree>
    <p:extLst>
      <p:ext uri="{BB962C8B-B14F-4D97-AF65-F5344CB8AC3E}">
        <p14:creationId xmlns:p14="http://schemas.microsoft.com/office/powerpoint/2010/main" val="3142084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Presenter(s): </a:t>
            </a:r>
            <a:r>
              <a:rPr lang="en-US" b="0" u="none" dirty="0"/>
              <a:t>Justin Bonk</a:t>
            </a:r>
          </a:p>
          <a:p>
            <a:r>
              <a:rPr lang="en-US" b="1" u="sng" dirty="0"/>
              <a:t>Key Message: </a:t>
            </a:r>
            <a:r>
              <a:rPr lang="en-US" b="1" u="none" dirty="0"/>
              <a:t> </a:t>
            </a:r>
          </a:p>
          <a:p>
            <a:r>
              <a:rPr lang="en-US" b="0" u="none" dirty="0"/>
              <a:t>- There are new regulations being released </a:t>
            </a:r>
          </a:p>
          <a:p>
            <a:r>
              <a:rPr lang="en-US" b="0" u="none" dirty="0"/>
              <a:t>- Not performing these activities could impact your ability to receive assistance from the government</a:t>
            </a:r>
            <a:endParaRPr lang="en-US" b="0"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C00E-1AA6-43C5-AC8E-0697838D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192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Donna McKinney</a:t>
            </a:r>
          </a:p>
        </p:txBody>
      </p:sp>
      <p:sp>
        <p:nvSpPr>
          <p:cNvPr id="4" name="Slide Number Placeholder 3"/>
          <p:cNvSpPr>
            <a:spLocks noGrp="1"/>
          </p:cNvSpPr>
          <p:nvPr>
            <p:ph type="sldNum" sz="quarter" idx="5"/>
          </p:nvPr>
        </p:nvSpPr>
        <p:spPr/>
        <p:txBody>
          <a:bodyPr/>
          <a:lstStyle/>
          <a:p>
            <a:fld id="{2F40F488-3FDD-4135-B7D5-9E5E137C28E7}" type="slidenum">
              <a:rPr lang="en-US" smtClean="0"/>
              <a:pPr/>
              <a:t>29</a:t>
            </a:fld>
            <a:endParaRPr lang="en-US" dirty="0"/>
          </a:p>
        </p:txBody>
      </p:sp>
    </p:spTree>
    <p:extLst>
      <p:ext uri="{BB962C8B-B14F-4D97-AF65-F5344CB8AC3E}">
        <p14:creationId xmlns:p14="http://schemas.microsoft.com/office/powerpoint/2010/main" val="240696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Changes:  </a:t>
            </a:r>
          </a:p>
          <a:p>
            <a:r>
              <a:rPr lang="en-US" dirty="0"/>
              <a:t>Suggested Speaker: Sanath</a:t>
            </a:r>
          </a:p>
          <a:p>
            <a:r>
              <a:rPr lang="en-US" dirty="0"/>
              <a:t>Key Messages:  Reinforce the increasing level of impact these events are having (as evidenced by the Change Healthcare event) and it will only continue to get worse. </a:t>
            </a:r>
          </a:p>
        </p:txBody>
      </p:sp>
      <p:sp>
        <p:nvSpPr>
          <p:cNvPr id="4" name="Slide Number Placeholder 3"/>
          <p:cNvSpPr>
            <a:spLocks noGrp="1"/>
          </p:cNvSpPr>
          <p:nvPr>
            <p:ph type="sldNum" sz="quarter" idx="5"/>
          </p:nvPr>
        </p:nvSpPr>
        <p:spPr/>
        <p:txBody>
          <a:bodyPr/>
          <a:lstStyle/>
          <a:p>
            <a:fld id="{2F40F488-3FDD-4135-B7D5-9E5E137C28E7}" type="slidenum">
              <a:rPr lang="en-US" smtClean="0"/>
              <a:pPr/>
              <a:t>4</a:t>
            </a:fld>
            <a:endParaRPr lang="en-US" dirty="0"/>
          </a:p>
        </p:txBody>
      </p:sp>
    </p:spTree>
    <p:extLst>
      <p:ext uri="{BB962C8B-B14F-4D97-AF65-F5344CB8AC3E}">
        <p14:creationId xmlns:p14="http://schemas.microsoft.com/office/powerpoint/2010/main" val="240436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Sanath</a:t>
            </a:r>
          </a:p>
        </p:txBody>
      </p:sp>
      <p:sp>
        <p:nvSpPr>
          <p:cNvPr id="4" name="Slide Number Placeholder 3"/>
          <p:cNvSpPr>
            <a:spLocks noGrp="1"/>
          </p:cNvSpPr>
          <p:nvPr>
            <p:ph type="sldNum" sz="quarter" idx="5"/>
          </p:nvPr>
        </p:nvSpPr>
        <p:spPr/>
        <p:txBody>
          <a:bodyPr/>
          <a:lstStyle/>
          <a:p>
            <a:fld id="{2F40F488-3FDD-4135-B7D5-9E5E137C28E7}" type="slidenum">
              <a:rPr lang="en-US" smtClean="0"/>
              <a:pPr/>
              <a:t>5</a:t>
            </a:fld>
            <a:endParaRPr lang="en-US" dirty="0"/>
          </a:p>
        </p:txBody>
      </p:sp>
    </p:spTree>
    <p:extLst>
      <p:ext uri="{BB962C8B-B14F-4D97-AF65-F5344CB8AC3E}">
        <p14:creationId xmlns:p14="http://schemas.microsoft.com/office/powerpoint/2010/main" val="201717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Sanath Rajapakse</a:t>
            </a:r>
          </a:p>
          <a:p>
            <a:endParaRPr lang="en-US" dirty="0"/>
          </a:p>
          <a:p>
            <a:endParaRPr lang="en-US" dirty="0"/>
          </a:p>
        </p:txBody>
      </p:sp>
      <p:sp>
        <p:nvSpPr>
          <p:cNvPr id="4" name="Slide Number Placeholder 3"/>
          <p:cNvSpPr>
            <a:spLocks noGrp="1"/>
          </p:cNvSpPr>
          <p:nvPr>
            <p:ph type="sldNum" sz="quarter" idx="5"/>
          </p:nvPr>
        </p:nvSpPr>
        <p:spPr/>
        <p:txBody>
          <a:bodyPr/>
          <a:lstStyle/>
          <a:p>
            <a:fld id="{2F40F488-3FDD-4135-B7D5-9E5E137C28E7}" type="slidenum">
              <a:rPr lang="en-US" smtClean="0"/>
              <a:pPr/>
              <a:t>6</a:t>
            </a:fld>
            <a:endParaRPr lang="en-US" dirty="0"/>
          </a:p>
        </p:txBody>
      </p:sp>
    </p:spTree>
    <p:extLst>
      <p:ext uri="{BB962C8B-B14F-4D97-AF65-F5344CB8AC3E}">
        <p14:creationId xmlns:p14="http://schemas.microsoft.com/office/powerpoint/2010/main" val="50805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Donna McKinney</a:t>
            </a:r>
          </a:p>
          <a:p>
            <a:r>
              <a:rPr lang="en-US" dirty="0"/>
              <a:t>Key Messages: </a:t>
            </a:r>
          </a:p>
        </p:txBody>
      </p:sp>
      <p:sp>
        <p:nvSpPr>
          <p:cNvPr id="4" name="Slide Number Placeholder 3"/>
          <p:cNvSpPr>
            <a:spLocks noGrp="1"/>
          </p:cNvSpPr>
          <p:nvPr>
            <p:ph type="sldNum" sz="quarter" idx="5"/>
          </p:nvPr>
        </p:nvSpPr>
        <p:spPr/>
        <p:txBody>
          <a:bodyPr/>
          <a:lstStyle/>
          <a:p>
            <a:fld id="{2F40F488-3FDD-4135-B7D5-9E5E137C28E7}" type="slidenum">
              <a:rPr lang="en-US" smtClean="0"/>
              <a:pPr/>
              <a:t>9</a:t>
            </a:fld>
            <a:endParaRPr lang="en-US" dirty="0"/>
          </a:p>
        </p:txBody>
      </p:sp>
    </p:spTree>
    <p:extLst>
      <p:ext uri="{BB962C8B-B14F-4D97-AF65-F5344CB8AC3E}">
        <p14:creationId xmlns:p14="http://schemas.microsoft.com/office/powerpoint/2010/main" val="379668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Speaker: Donna McKinney</a:t>
            </a:r>
          </a:p>
          <a:p>
            <a:r>
              <a:rPr lang="en-US" dirty="0"/>
              <a:t>Key Messages:</a:t>
            </a:r>
          </a:p>
        </p:txBody>
      </p:sp>
      <p:sp>
        <p:nvSpPr>
          <p:cNvPr id="4" name="Slide Number Placeholder 3"/>
          <p:cNvSpPr>
            <a:spLocks noGrp="1"/>
          </p:cNvSpPr>
          <p:nvPr>
            <p:ph type="sldNum" sz="quarter" idx="5"/>
          </p:nvPr>
        </p:nvSpPr>
        <p:spPr/>
        <p:txBody>
          <a:bodyPr/>
          <a:lstStyle/>
          <a:p>
            <a:fld id="{2F40F488-3FDD-4135-B7D5-9E5E137C28E7}" type="slidenum">
              <a:rPr lang="en-US" smtClean="0"/>
              <a:pPr/>
              <a:t>10</a:t>
            </a:fld>
            <a:endParaRPr lang="en-US" dirty="0"/>
          </a:p>
        </p:txBody>
      </p:sp>
    </p:spTree>
    <p:extLst>
      <p:ext uri="{BB962C8B-B14F-4D97-AF65-F5344CB8AC3E}">
        <p14:creationId xmlns:p14="http://schemas.microsoft.com/office/powerpoint/2010/main" val="49299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on change status, demonstrating significant downtime and necessity of downtime procedures</a:t>
            </a:r>
          </a:p>
        </p:txBody>
      </p:sp>
      <p:sp>
        <p:nvSpPr>
          <p:cNvPr id="4" name="Slide Number Placeholder 3"/>
          <p:cNvSpPr>
            <a:spLocks noGrp="1"/>
          </p:cNvSpPr>
          <p:nvPr>
            <p:ph type="sldNum" sz="quarter" idx="5"/>
          </p:nvPr>
        </p:nvSpPr>
        <p:spPr/>
        <p:txBody>
          <a:bodyPr/>
          <a:lstStyle/>
          <a:p>
            <a:fld id="{2F40F488-3FDD-4135-B7D5-9E5E137C28E7}" type="slidenum">
              <a:rPr lang="en-US" smtClean="0"/>
              <a:pPr/>
              <a:t>11</a:t>
            </a:fld>
            <a:endParaRPr lang="en-US" dirty="0"/>
          </a:p>
        </p:txBody>
      </p:sp>
    </p:spTree>
    <p:extLst>
      <p:ext uri="{BB962C8B-B14F-4D97-AF65-F5344CB8AC3E}">
        <p14:creationId xmlns:p14="http://schemas.microsoft.com/office/powerpoint/2010/main" val="236358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Donna</a:t>
            </a:r>
          </a:p>
          <a:p>
            <a:endParaRPr lang="en-US" dirty="0"/>
          </a:p>
          <a:p>
            <a:r>
              <a:rPr lang="en-US" dirty="0"/>
              <a:t>Note: anecdotal evidence that attacks on healthcare organizations are picking up / range of impacts</a:t>
            </a:r>
          </a:p>
        </p:txBody>
      </p:sp>
      <p:sp>
        <p:nvSpPr>
          <p:cNvPr id="4" name="Slide Number Placeholder 3"/>
          <p:cNvSpPr>
            <a:spLocks noGrp="1"/>
          </p:cNvSpPr>
          <p:nvPr>
            <p:ph type="sldNum" sz="quarter" idx="5"/>
          </p:nvPr>
        </p:nvSpPr>
        <p:spPr/>
        <p:txBody>
          <a:bodyPr/>
          <a:lstStyle/>
          <a:p>
            <a:fld id="{2F40F488-3FDD-4135-B7D5-9E5E137C28E7}" type="slidenum">
              <a:rPr lang="en-US" smtClean="0"/>
              <a:pPr/>
              <a:t>12</a:t>
            </a:fld>
            <a:endParaRPr lang="en-US" dirty="0"/>
          </a:p>
        </p:txBody>
      </p:sp>
    </p:spTree>
    <p:extLst>
      <p:ext uri="{BB962C8B-B14F-4D97-AF65-F5344CB8AC3E}">
        <p14:creationId xmlns:p14="http://schemas.microsoft.com/office/powerpoint/2010/main" val="105145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051E-34EB-8B81-A127-37F45CB0B2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5159BC-7619-A97B-29F3-FF9F8C44D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28233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py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DB61-0D7B-1A55-8ED7-F7ADBD3A18E0}"/>
              </a:ext>
            </a:extLst>
          </p:cNvPr>
          <p:cNvSpPr>
            <a:spLocks noGrp="1"/>
          </p:cNvSpPr>
          <p:nvPr>
            <p:ph type="title" hasCustomPrompt="1"/>
          </p:nvPr>
        </p:nvSpPr>
        <p:spPr>
          <a:xfrm>
            <a:off x="609600" y="690561"/>
            <a:ext cx="5595257" cy="642938"/>
          </a:xfrm>
        </p:spPr>
        <p:txBody>
          <a:bodyPr/>
          <a:lstStyle>
            <a:lvl1pPr algn="l">
              <a:defRPr/>
            </a:lvl1pPr>
          </a:lstStyle>
          <a:p>
            <a:r>
              <a:rPr lang="en-US"/>
              <a:t>Add a title here</a:t>
            </a:r>
          </a:p>
        </p:txBody>
      </p:sp>
      <p:sp>
        <p:nvSpPr>
          <p:cNvPr id="4" name="Picture Placeholder 3">
            <a:extLst>
              <a:ext uri="{FF2B5EF4-FFF2-40B4-BE49-F238E27FC236}">
                <a16:creationId xmlns:a16="http://schemas.microsoft.com/office/drawing/2014/main" id="{E7C94ABC-5E0C-1E39-6F3B-6E8E63894E9F}"/>
              </a:ext>
            </a:extLst>
          </p:cNvPr>
          <p:cNvSpPr>
            <a:spLocks noGrp="1"/>
          </p:cNvSpPr>
          <p:nvPr>
            <p:ph type="pic" sz="quarter" idx="10" hasCustomPrompt="1"/>
          </p:nvPr>
        </p:nvSpPr>
        <p:spPr>
          <a:xfrm>
            <a:off x="7162800" y="0"/>
            <a:ext cx="5029200" cy="6858000"/>
          </a:xfrm>
        </p:spPr>
        <p:txBody>
          <a:bodyPr anchor="ctr" anchorCtr="0"/>
          <a:lstStyle>
            <a:lvl1pPr marL="0" indent="0" algn="ctr">
              <a:buNone/>
              <a:defRPr/>
            </a:lvl1pPr>
          </a:lstStyle>
          <a:p>
            <a:r>
              <a:rPr lang="en-US" dirty="0"/>
              <a:t>Click here to insert a photo</a:t>
            </a:r>
          </a:p>
        </p:txBody>
      </p:sp>
      <p:sp>
        <p:nvSpPr>
          <p:cNvPr id="6" name="Text Placeholder 5">
            <a:extLst>
              <a:ext uri="{FF2B5EF4-FFF2-40B4-BE49-F238E27FC236}">
                <a16:creationId xmlns:a16="http://schemas.microsoft.com/office/drawing/2014/main" id="{03314DA1-C31F-A13B-BF49-3473885CFE5A}"/>
              </a:ext>
            </a:extLst>
          </p:cNvPr>
          <p:cNvSpPr>
            <a:spLocks noGrp="1"/>
          </p:cNvSpPr>
          <p:nvPr>
            <p:ph type="body" sz="quarter" idx="11" hasCustomPrompt="1"/>
          </p:nvPr>
        </p:nvSpPr>
        <p:spPr>
          <a:xfrm>
            <a:off x="609600" y="1893888"/>
            <a:ext cx="5638800" cy="4278312"/>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here to insert text or bullets.</a:t>
            </a:r>
          </a:p>
        </p:txBody>
      </p:sp>
      <p:pic>
        <p:nvPicPr>
          <p:cNvPr id="8" name="Picture 7" descr="A blue square with white lines&#10;&#10;Description automatically generated">
            <a:extLst>
              <a:ext uri="{FF2B5EF4-FFF2-40B4-BE49-F238E27FC236}">
                <a16:creationId xmlns:a16="http://schemas.microsoft.com/office/drawing/2014/main" id="{10B372E4-3B91-870C-BBBC-46CCE5BCD2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69716" y="6370754"/>
            <a:ext cx="1859284" cy="509017"/>
          </a:xfrm>
          <a:prstGeom prst="rect">
            <a:avLst/>
          </a:prstGeom>
        </p:spPr>
      </p:pic>
    </p:spTree>
    <p:extLst>
      <p:ext uri="{BB962C8B-B14F-4D97-AF65-F5344CB8AC3E}">
        <p14:creationId xmlns:p14="http://schemas.microsoft.com/office/powerpoint/2010/main" val="2522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9C37-4411-36BD-8D6A-5696349F0E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158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72FA-D97B-73C3-E9A0-1AA6E944F8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D93A2-B43A-BCD3-61EE-113998FFB0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942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B3B6-8B62-4235-A0FE-3E308A7C3B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5636B-2DE6-AD9E-B928-A36DE6966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4E8C6-8036-CBAF-53D3-A2B9DE7006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0370B9-78A0-75C9-CF75-3342145B3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403EC-5A6E-A75D-3AC9-0E0709D47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76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692A-54DD-8E68-A721-FADAD0F616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0200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3F62-912D-E586-E69E-7B9445276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2C5297-52D9-8BEA-2D77-C2698F824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69D7E-CF83-D258-820A-E76521C62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443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714D-E6C8-8DF8-4E53-6BDD101CF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ABBB67-BFAD-9231-6420-99A9E32C6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40BD246-DC12-8DFF-B03E-E2FFA706B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999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D06E-7994-C278-0A87-103B40C571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D0C9EC-5571-F308-7D62-ED77FC502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3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7E5CF-1B0A-D163-58D1-1ED6B2B3D1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C4A50A-9597-413D-48A5-5EFB96036C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133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 columns with small graphic">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1AA2060-6FEC-412D-BEB3-1A376CDE6553}"/>
              </a:ext>
            </a:extLst>
          </p:cNvPr>
          <p:cNvSpPr>
            <a:spLocks noGrp="1"/>
          </p:cNvSpPr>
          <p:nvPr>
            <p:ph type="body" sz="quarter" idx="11" hasCustomPrompt="1"/>
          </p:nvPr>
        </p:nvSpPr>
        <p:spPr>
          <a:xfrm>
            <a:off x="0" y="533401"/>
            <a:ext cx="12192000" cy="1027802"/>
          </a:xfrm>
        </p:spPr>
        <p:txBody>
          <a:bodyPr/>
          <a:lstStyle>
            <a:lvl1pPr marL="0" indent="0" algn="ctr">
              <a:spcBef>
                <a:spcPts val="0"/>
              </a:spcBef>
              <a:spcAft>
                <a:spcPts val="0"/>
              </a:spcAft>
              <a:buNone/>
              <a:defRPr sz="3200" b="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Slide layout option 3 </a:t>
            </a:r>
          </a:p>
          <a:p>
            <a:pPr lvl="0"/>
            <a:r>
              <a:rPr lang="en-US"/>
              <a:t>(with replaceable icons)</a:t>
            </a:r>
          </a:p>
        </p:txBody>
      </p:sp>
      <p:sp>
        <p:nvSpPr>
          <p:cNvPr id="26" name="Online Image Placeholder 18">
            <a:extLst>
              <a:ext uri="{FF2B5EF4-FFF2-40B4-BE49-F238E27FC236}">
                <a16:creationId xmlns:a16="http://schemas.microsoft.com/office/drawing/2014/main" id="{26B116AE-AE07-497E-A2F2-897513B3C1C2}"/>
              </a:ext>
            </a:extLst>
          </p:cNvPr>
          <p:cNvSpPr>
            <a:spLocks noGrp="1"/>
          </p:cNvSpPr>
          <p:nvPr>
            <p:ph type="clipArt" sz="quarter" idx="13" hasCustomPrompt="1"/>
          </p:nvPr>
        </p:nvSpPr>
        <p:spPr>
          <a:xfrm>
            <a:off x="4842235" y="2011872"/>
            <a:ext cx="988737" cy="1027802"/>
          </a:xfrm>
        </p:spPr>
        <p:txBody>
          <a:bodyPr/>
          <a:lstStyle>
            <a:lvl1pPr marL="0" indent="0" algn="ctr">
              <a:buNone/>
              <a:defRPr>
                <a:solidFill>
                  <a:srgbClr val="8DC73F"/>
                </a:solidFill>
              </a:defRPr>
            </a:lvl1pPr>
          </a:lstStyle>
          <a:p>
            <a:r>
              <a:rPr lang="en-US" dirty="0"/>
              <a:t>Insert green icon here</a:t>
            </a:r>
          </a:p>
        </p:txBody>
      </p:sp>
      <p:sp>
        <p:nvSpPr>
          <p:cNvPr id="27" name="Online Image Placeholder 18">
            <a:extLst>
              <a:ext uri="{FF2B5EF4-FFF2-40B4-BE49-F238E27FC236}">
                <a16:creationId xmlns:a16="http://schemas.microsoft.com/office/drawing/2014/main" id="{EC5130EB-75F8-4977-95AB-A37F7990753A}"/>
              </a:ext>
            </a:extLst>
          </p:cNvPr>
          <p:cNvSpPr>
            <a:spLocks noGrp="1"/>
          </p:cNvSpPr>
          <p:nvPr>
            <p:ph type="clipArt" sz="quarter" idx="14" hasCustomPrompt="1"/>
          </p:nvPr>
        </p:nvSpPr>
        <p:spPr>
          <a:xfrm>
            <a:off x="8106495" y="2011153"/>
            <a:ext cx="988737" cy="1027802"/>
          </a:xfrm>
        </p:spPr>
        <p:txBody>
          <a:bodyPr/>
          <a:lstStyle>
            <a:lvl1pPr marL="0" indent="0" algn="ctr">
              <a:buNone/>
              <a:defRPr>
                <a:solidFill>
                  <a:srgbClr val="8DC73F"/>
                </a:solidFill>
              </a:defRPr>
            </a:lvl1pPr>
          </a:lstStyle>
          <a:p>
            <a:r>
              <a:rPr lang="en-US" dirty="0"/>
              <a:t>Insert green icon here</a:t>
            </a:r>
          </a:p>
        </p:txBody>
      </p:sp>
      <p:sp>
        <p:nvSpPr>
          <p:cNvPr id="30" name="Online Image Placeholder 18">
            <a:extLst>
              <a:ext uri="{FF2B5EF4-FFF2-40B4-BE49-F238E27FC236}">
                <a16:creationId xmlns:a16="http://schemas.microsoft.com/office/drawing/2014/main" id="{F65FB2A0-418A-4563-A25E-027B489DB89F}"/>
              </a:ext>
            </a:extLst>
          </p:cNvPr>
          <p:cNvSpPr>
            <a:spLocks noGrp="1"/>
          </p:cNvSpPr>
          <p:nvPr>
            <p:ph type="clipArt" sz="quarter" idx="15" hasCustomPrompt="1"/>
          </p:nvPr>
        </p:nvSpPr>
        <p:spPr>
          <a:xfrm>
            <a:off x="1577423" y="2011153"/>
            <a:ext cx="988737" cy="1027802"/>
          </a:xfrm>
        </p:spPr>
        <p:txBody>
          <a:bodyPr/>
          <a:lstStyle>
            <a:lvl1pPr marL="0" indent="0" algn="ctr">
              <a:buNone/>
              <a:defRPr>
                <a:solidFill>
                  <a:srgbClr val="8DC73F"/>
                </a:solidFill>
              </a:defRPr>
            </a:lvl1pPr>
          </a:lstStyle>
          <a:p>
            <a:r>
              <a:rPr lang="en-US" dirty="0"/>
              <a:t>Insert green icon here</a:t>
            </a:r>
          </a:p>
        </p:txBody>
      </p:sp>
      <p:sp>
        <p:nvSpPr>
          <p:cNvPr id="3" name="Text Placeholder 2">
            <a:extLst>
              <a:ext uri="{FF2B5EF4-FFF2-40B4-BE49-F238E27FC236}">
                <a16:creationId xmlns:a16="http://schemas.microsoft.com/office/drawing/2014/main" id="{30BFAF33-F2FF-45B1-9053-E01463DDAE32}"/>
              </a:ext>
            </a:extLst>
          </p:cNvPr>
          <p:cNvSpPr>
            <a:spLocks noGrp="1"/>
          </p:cNvSpPr>
          <p:nvPr>
            <p:ph type="body" sz="quarter" idx="16"/>
          </p:nvPr>
        </p:nvSpPr>
        <p:spPr>
          <a:xfrm>
            <a:off x="4841875" y="3755546"/>
            <a:ext cx="2525083" cy="1396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C7A84805-8A2B-4AD8-9655-BE35C6D1F88A}"/>
              </a:ext>
            </a:extLst>
          </p:cNvPr>
          <p:cNvSpPr>
            <a:spLocks noGrp="1"/>
          </p:cNvSpPr>
          <p:nvPr>
            <p:ph type="body" sz="quarter" idx="17" hasCustomPrompt="1"/>
          </p:nvPr>
        </p:nvSpPr>
        <p:spPr>
          <a:xfrm>
            <a:off x="4841875" y="3265238"/>
            <a:ext cx="2525713" cy="263525"/>
          </a:xfrm>
        </p:spPr>
        <p:txBody>
          <a:bodyPr/>
          <a:lstStyle>
            <a:lvl1pPr marL="0" indent="0">
              <a:buFontTx/>
              <a:buNone/>
              <a:defRPr sz="1200" b="1"/>
            </a:lvl1pPr>
            <a:lvl2pPr marL="457200" indent="0">
              <a:buFontTx/>
              <a:buNone/>
              <a:defRPr sz="1200" b="1"/>
            </a:lvl2pPr>
            <a:lvl3pPr marL="914400" indent="0">
              <a:buFontTx/>
              <a:buNone/>
              <a:defRPr sz="1200" b="1"/>
            </a:lvl3pPr>
            <a:lvl4pPr marL="1314450" indent="0">
              <a:buFontTx/>
              <a:buNone/>
              <a:defRPr sz="1200" b="1"/>
            </a:lvl4pPr>
            <a:lvl5pPr marL="1828800" indent="0">
              <a:buFontTx/>
              <a:buNone/>
              <a:defRPr sz="1200" b="1"/>
            </a:lvl5pPr>
          </a:lstStyle>
          <a:p>
            <a:pPr lvl="0"/>
            <a:r>
              <a:rPr lang="en-US"/>
              <a:t>HEADLINE 2</a:t>
            </a:r>
          </a:p>
        </p:txBody>
      </p:sp>
      <p:sp>
        <p:nvSpPr>
          <p:cNvPr id="8" name="Text Placeholder 7">
            <a:extLst>
              <a:ext uri="{FF2B5EF4-FFF2-40B4-BE49-F238E27FC236}">
                <a16:creationId xmlns:a16="http://schemas.microsoft.com/office/drawing/2014/main" id="{C3391492-5A90-441F-ACAB-E6B51E80DF98}"/>
              </a:ext>
            </a:extLst>
          </p:cNvPr>
          <p:cNvSpPr>
            <a:spLocks noGrp="1"/>
          </p:cNvSpPr>
          <p:nvPr>
            <p:ph type="body" sz="quarter" idx="18" hasCustomPrompt="1"/>
          </p:nvPr>
        </p:nvSpPr>
        <p:spPr>
          <a:xfrm>
            <a:off x="1577423" y="3265488"/>
            <a:ext cx="2611438" cy="263525"/>
          </a:xfrm>
        </p:spPr>
        <p:txBody>
          <a:bodyPr/>
          <a:lstStyle>
            <a:lvl1pPr marL="0" indent="0">
              <a:buNone/>
              <a:defRPr sz="1200" b="1"/>
            </a:lvl1pPr>
            <a:lvl2pPr marL="457200" indent="0">
              <a:buNone/>
              <a:defRPr sz="1200" b="1"/>
            </a:lvl2pPr>
            <a:lvl3pPr marL="914400" indent="0">
              <a:buNone/>
              <a:defRPr sz="1200" b="1"/>
            </a:lvl3pPr>
            <a:lvl4pPr marL="1314450" indent="0">
              <a:buNone/>
              <a:defRPr sz="1200" b="1"/>
            </a:lvl4pPr>
            <a:lvl5pPr marL="1828800" indent="0">
              <a:buNone/>
              <a:defRPr sz="1200" b="1"/>
            </a:lvl5pPr>
          </a:lstStyle>
          <a:p>
            <a:pPr lvl="0"/>
            <a:r>
              <a:rPr lang="en-US"/>
              <a:t>HEADLINE 1</a:t>
            </a:r>
          </a:p>
        </p:txBody>
      </p:sp>
      <p:sp>
        <p:nvSpPr>
          <p:cNvPr id="10" name="Text Placeholder 9">
            <a:extLst>
              <a:ext uri="{FF2B5EF4-FFF2-40B4-BE49-F238E27FC236}">
                <a16:creationId xmlns:a16="http://schemas.microsoft.com/office/drawing/2014/main" id="{F719978D-4957-4186-A08A-E7132F0EE2B0}"/>
              </a:ext>
            </a:extLst>
          </p:cNvPr>
          <p:cNvSpPr>
            <a:spLocks noGrp="1"/>
          </p:cNvSpPr>
          <p:nvPr>
            <p:ph type="body" sz="quarter" idx="19"/>
          </p:nvPr>
        </p:nvSpPr>
        <p:spPr>
          <a:xfrm>
            <a:off x="1577962" y="3755546"/>
            <a:ext cx="2611438" cy="141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A4BCC8B8-2D66-4096-B58A-1BBEBFB4712A}"/>
              </a:ext>
            </a:extLst>
          </p:cNvPr>
          <p:cNvSpPr>
            <a:spLocks noGrp="1"/>
          </p:cNvSpPr>
          <p:nvPr>
            <p:ph type="body" sz="quarter" idx="20" hasCustomPrompt="1"/>
          </p:nvPr>
        </p:nvSpPr>
        <p:spPr>
          <a:xfrm>
            <a:off x="8105775" y="3265238"/>
            <a:ext cx="2616200" cy="263775"/>
          </a:xfrm>
        </p:spPr>
        <p:txBody>
          <a:bodyPr/>
          <a:lstStyle>
            <a:lvl1pPr marL="0" indent="0">
              <a:buNone/>
              <a:defRPr sz="1200" b="1"/>
            </a:lvl1pPr>
            <a:lvl2pPr marL="457200" indent="0">
              <a:buNone/>
              <a:defRPr sz="1200" b="1"/>
            </a:lvl2pPr>
            <a:lvl3pPr marL="914400" indent="0">
              <a:buNone/>
              <a:defRPr sz="1200" b="1"/>
            </a:lvl3pPr>
            <a:lvl4pPr marL="1314450" indent="0">
              <a:buNone/>
              <a:defRPr sz="1200" b="1"/>
            </a:lvl4pPr>
            <a:lvl5pPr marL="1828800" indent="0">
              <a:buNone/>
              <a:defRPr sz="1200" b="1"/>
            </a:lvl5pPr>
          </a:lstStyle>
          <a:p>
            <a:pPr lvl="0"/>
            <a:r>
              <a:rPr lang="en-US"/>
              <a:t>HEADLINE 3</a:t>
            </a:r>
          </a:p>
        </p:txBody>
      </p:sp>
      <p:sp>
        <p:nvSpPr>
          <p:cNvPr id="15" name="Text Placeholder 14">
            <a:extLst>
              <a:ext uri="{FF2B5EF4-FFF2-40B4-BE49-F238E27FC236}">
                <a16:creationId xmlns:a16="http://schemas.microsoft.com/office/drawing/2014/main" id="{ACA83651-325E-4AE8-B623-C3DE1C313C07}"/>
              </a:ext>
            </a:extLst>
          </p:cNvPr>
          <p:cNvSpPr>
            <a:spLocks noGrp="1"/>
          </p:cNvSpPr>
          <p:nvPr>
            <p:ph type="body" sz="quarter" idx="21"/>
          </p:nvPr>
        </p:nvSpPr>
        <p:spPr>
          <a:xfrm>
            <a:off x="8105775" y="3754981"/>
            <a:ext cx="2849563" cy="1396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1927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ith you today">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FA038-68B1-B4A6-4223-B2967BDF8748}"/>
              </a:ext>
            </a:extLst>
          </p:cNvPr>
          <p:cNvSpPr/>
          <p:nvPr/>
        </p:nvSpPr>
        <p:spPr>
          <a:xfrm>
            <a:off x="3381375" y="0"/>
            <a:ext cx="8810625" cy="6857999"/>
          </a:xfrm>
          <a:prstGeom prst="rect">
            <a:avLst/>
          </a:prstGeom>
          <a:solidFill>
            <a:schemeClr val="bg1"/>
          </a:solidFill>
          <a:ln w="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a:p>
        </p:txBody>
      </p:sp>
      <p:sp>
        <p:nvSpPr>
          <p:cNvPr id="4" name="Text Placeholder 3">
            <a:extLst>
              <a:ext uri="{FF2B5EF4-FFF2-40B4-BE49-F238E27FC236}">
                <a16:creationId xmlns:a16="http://schemas.microsoft.com/office/drawing/2014/main" id="{A632C152-3DAC-4036-ADB5-20CD3C3C28BC}"/>
              </a:ext>
            </a:extLst>
          </p:cNvPr>
          <p:cNvSpPr>
            <a:spLocks noGrp="1"/>
          </p:cNvSpPr>
          <p:nvPr>
            <p:ph type="body" sz="quarter" idx="11" hasCustomPrompt="1"/>
          </p:nvPr>
        </p:nvSpPr>
        <p:spPr>
          <a:xfrm>
            <a:off x="609601" y="1920716"/>
            <a:ext cx="2052120" cy="1101754"/>
          </a:xfrm>
        </p:spPr>
        <p:txBody>
          <a:bodyPr/>
          <a:lstStyle>
            <a:lvl1pPr marL="0" indent="0">
              <a:lnSpc>
                <a:spcPct val="100000"/>
              </a:lnSpc>
              <a:spcAft>
                <a:spcPts val="0"/>
              </a:spcAft>
              <a:buNone/>
              <a:defRPr sz="6000" b="0">
                <a:solidFill>
                  <a:schemeClr val="bg1"/>
                </a:solidFill>
              </a:defRPr>
            </a:lvl1pPr>
            <a:lvl2pPr marL="228600" indent="0">
              <a:buNone/>
              <a:defRPr sz="3600" b="1">
                <a:solidFill>
                  <a:schemeClr val="bg1"/>
                </a:solidFill>
              </a:defRPr>
            </a:lvl2pPr>
            <a:lvl3pPr marL="457200" indent="0">
              <a:buNone/>
              <a:defRPr sz="3600" b="1">
                <a:solidFill>
                  <a:schemeClr val="bg1"/>
                </a:solidFill>
              </a:defRPr>
            </a:lvl3pPr>
            <a:lvl4pPr marL="685800" indent="0">
              <a:buNone/>
              <a:defRPr sz="3600" b="1">
                <a:solidFill>
                  <a:schemeClr val="bg1"/>
                </a:solidFill>
              </a:defRPr>
            </a:lvl4pPr>
            <a:lvl5pPr marL="914400" indent="0">
              <a:buNone/>
              <a:defRPr sz="3600" b="1">
                <a:solidFill>
                  <a:schemeClr val="bg1"/>
                </a:solidFill>
              </a:defRPr>
            </a:lvl5pPr>
          </a:lstStyle>
          <a:p>
            <a:pPr lvl="0"/>
            <a:r>
              <a:rPr lang="en-US"/>
              <a:t>With you today</a:t>
            </a:r>
          </a:p>
        </p:txBody>
      </p:sp>
      <p:sp>
        <p:nvSpPr>
          <p:cNvPr id="7" name="Picture Placeholder 8">
            <a:extLst>
              <a:ext uri="{FF2B5EF4-FFF2-40B4-BE49-F238E27FC236}">
                <a16:creationId xmlns:a16="http://schemas.microsoft.com/office/drawing/2014/main" id="{317394DD-7DB6-4F14-A681-C383AB9B5F00}"/>
              </a:ext>
            </a:extLst>
          </p:cNvPr>
          <p:cNvSpPr>
            <a:spLocks noGrp="1"/>
          </p:cNvSpPr>
          <p:nvPr>
            <p:ph type="pic" sz="quarter" idx="10" hasCustomPrompt="1"/>
          </p:nvPr>
        </p:nvSpPr>
        <p:spPr>
          <a:xfrm>
            <a:off x="4146634" y="1920716"/>
            <a:ext cx="1589028" cy="1590640"/>
          </a:xfrm>
          <a:prstGeom prst="ellipse">
            <a:avLst/>
          </a:prstGeom>
          <a:solidFill>
            <a:srgbClr val="E2E2E2"/>
          </a:solidFill>
          <a:ln>
            <a:noFill/>
          </a:ln>
        </p:spPr>
        <p:txBody>
          <a:bodyPr anchor="ctr" anchorCtr="0"/>
          <a:lstStyle>
            <a:lvl1pPr marL="0" indent="0" algn="ctr">
              <a:buNone/>
              <a:defRPr sz="1000"/>
            </a:lvl1pPr>
          </a:lstStyle>
          <a:p>
            <a:r>
              <a:rPr lang="en-US" dirty="0"/>
              <a:t>Click to add photo</a:t>
            </a:r>
          </a:p>
        </p:txBody>
      </p:sp>
      <p:sp>
        <p:nvSpPr>
          <p:cNvPr id="29" name="Picture Placeholder 8">
            <a:extLst>
              <a:ext uri="{FF2B5EF4-FFF2-40B4-BE49-F238E27FC236}">
                <a16:creationId xmlns:a16="http://schemas.microsoft.com/office/drawing/2014/main" id="{A0194F3B-48FE-DEAC-955A-950801D38EBE}"/>
              </a:ext>
            </a:extLst>
          </p:cNvPr>
          <p:cNvSpPr>
            <a:spLocks noGrp="1"/>
          </p:cNvSpPr>
          <p:nvPr>
            <p:ph type="pic" sz="quarter" idx="18" hasCustomPrompt="1"/>
          </p:nvPr>
        </p:nvSpPr>
        <p:spPr>
          <a:xfrm>
            <a:off x="6632346" y="1920716"/>
            <a:ext cx="1589028" cy="1590640"/>
          </a:xfrm>
          <a:prstGeom prst="ellipse">
            <a:avLst/>
          </a:prstGeom>
          <a:solidFill>
            <a:srgbClr val="E2E2E2"/>
          </a:solidFill>
          <a:ln>
            <a:noFill/>
          </a:ln>
        </p:spPr>
        <p:txBody>
          <a:bodyPr anchor="ctr" anchorCtr="0"/>
          <a:lstStyle>
            <a:lvl1pPr marL="0" indent="0" algn="ctr">
              <a:buNone/>
              <a:defRPr sz="1000"/>
            </a:lvl1pPr>
          </a:lstStyle>
          <a:p>
            <a:r>
              <a:rPr lang="en-US" dirty="0"/>
              <a:t>Click to add photo</a:t>
            </a:r>
          </a:p>
        </p:txBody>
      </p:sp>
      <p:sp>
        <p:nvSpPr>
          <p:cNvPr id="30" name="Picture Placeholder 8">
            <a:extLst>
              <a:ext uri="{FF2B5EF4-FFF2-40B4-BE49-F238E27FC236}">
                <a16:creationId xmlns:a16="http://schemas.microsoft.com/office/drawing/2014/main" id="{C098354C-3CDE-EB10-2979-BC593DC1B92D}"/>
              </a:ext>
            </a:extLst>
          </p:cNvPr>
          <p:cNvSpPr>
            <a:spLocks noGrp="1"/>
          </p:cNvSpPr>
          <p:nvPr>
            <p:ph type="pic" sz="quarter" idx="19" hasCustomPrompt="1"/>
          </p:nvPr>
        </p:nvSpPr>
        <p:spPr>
          <a:xfrm>
            <a:off x="9118058" y="1920716"/>
            <a:ext cx="1589028" cy="1590640"/>
          </a:xfrm>
          <a:prstGeom prst="ellipse">
            <a:avLst/>
          </a:prstGeom>
          <a:solidFill>
            <a:srgbClr val="E2E2E2"/>
          </a:solidFill>
          <a:ln>
            <a:noFill/>
          </a:ln>
        </p:spPr>
        <p:txBody>
          <a:bodyPr anchor="ctr" anchorCtr="0"/>
          <a:lstStyle>
            <a:lvl1pPr marL="0" indent="0" algn="ctr">
              <a:buNone/>
              <a:defRPr sz="1000"/>
            </a:lvl1pPr>
          </a:lstStyle>
          <a:p>
            <a:r>
              <a:rPr lang="en-US" dirty="0"/>
              <a:t>Click to add photo</a:t>
            </a:r>
          </a:p>
        </p:txBody>
      </p:sp>
      <p:pic>
        <p:nvPicPr>
          <p:cNvPr id="31" name="Picture 30" descr="A green square with white dots&#10;&#10;Description automatically generated">
            <a:extLst>
              <a:ext uri="{FF2B5EF4-FFF2-40B4-BE49-F238E27FC236}">
                <a16:creationId xmlns:a16="http://schemas.microsoft.com/office/drawing/2014/main" id="{A0A62DEF-02A2-6A28-9B6A-A766A84431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spTree>
    <p:extLst>
      <p:ext uri="{BB962C8B-B14F-4D97-AF65-F5344CB8AC3E}">
        <p14:creationId xmlns:p14="http://schemas.microsoft.com/office/powerpoint/2010/main" val="190394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778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ight blue blank">
    <p:bg>
      <p:bgPr>
        <a:solidFill>
          <a:srgbClr val="30629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117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73F6E97-65CB-48FB-B926-9C1965A82A35}"/>
              </a:ext>
            </a:extLst>
          </p:cNvPr>
          <p:cNvSpPr>
            <a:spLocks noGrp="1"/>
          </p:cNvSpPr>
          <p:nvPr>
            <p:ph type="body" sz="quarter" idx="10" hasCustomPrompt="1"/>
          </p:nvPr>
        </p:nvSpPr>
        <p:spPr>
          <a:xfrm>
            <a:off x="0" y="533400"/>
            <a:ext cx="12192000" cy="499735"/>
          </a:xfrm>
        </p:spPr>
        <p:txBody>
          <a:bodyPr/>
          <a:lstStyle>
            <a:lvl1pPr marL="0" indent="0" algn="ctr">
              <a:buNone/>
              <a:defRPr sz="4000" b="0">
                <a:solidFill>
                  <a:srgbClr val="000000"/>
                </a:solidFill>
              </a:defRPr>
            </a:lvl1pPr>
            <a:lvl2pPr marL="457200" indent="0" algn="ctr">
              <a:buNone/>
              <a:defRPr sz="3000"/>
            </a:lvl2pPr>
            <a:lvl3pPr marL="914400" indent="0" algn="ctr">
              <a:buNone/>
              <a:defRPr sz="3000"/>
            </a:lvl3pPr>
            <a:lvl4pPr marL="1314450" indent="0" algn="ctr">
              <a:buNone/>
              <a:defRPr sz="3000"/>
            </a:lvl4pPr>
            <a:lvl5pPr marL="1828800" indent="0" algn="ctr">
              <a:buNone/>
              <a:defRPr sz="3000"/>
            </a:lvl5pPr>
          </a:lstStyle>
          <a:p>
            <a:pPr lvl="0"/>
            <a:r>
              <a:rPr lang="en-US"/>
              <a:t>Insert chart header here</a:t>
            </a:r>
          </a:p>
        </p:txBody>
      </p:sp>
    </p:spTree>
    <p:extLst>
      <p:ext uri="{BB962C8B-B14F-4D97-AF65-F5344CB8AC3E}">
        <p14:creationId xmlns:p14="http://schemas.microsoft.com/office/powerpoint/2010/main" val="3094475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26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FA038-68B1-B4A6-4223-B2967BDF8748}"/>
              </a:ext>
            </a:extLst>
          </p:cNvPr>
          <p:cNvSpPr/>
          <p:nvPr/>
        </p:nvSpPr>
        <p:spPr>
          <a:xfrm>
            <a:off x="3381375" y="0"/>
            <a:ext cx="8810625" cy="6857999"/>
          </a:xfrm>
          <a:prstGeom prst="rect">
            <a:avLst/>
          </a:prstGeom>
          <a:solidFill>
            <a:schemeClr val="bg1"/>
          </a:solidFill>
          <a:ln w="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a:p>
        </p:txBody>
      </p:sp>
      <p:sp>
        <p:nvSpPr>
          <p:cNvPr id="4" name="Text Placeholder 3">
            <a:extLst>
              <a:ext uri="{FF2B5EF4-FFF2-40B4-BE49-F238E27FC236}">
                <a16:creationId xmlns:a16="http://schemas.microsoft.com/office/drawing/2014/main" id="{A632C152-3DAC-4036-ADB5-20CD3C3C28BC}"/>
              </a:ext>
            </a:extLst>
          </p:cNvPr>
          <p:cNvSpPr>
            <a:spLocks noGrp="1"/>
          </p:cNvSpPr>
          <p:nvPr>
            <p:ph type="body" sz="quarter" idx="11" hasCustomPrompt="1"/>
          </p:nvPr>
        </p:nvSpPr>
        <p:spPr>
          <a:xfrm>
            <a:off x="609601" y="1222219"/>
            <a:ext cx="2450470" cy="1628240"/>
          </a:xfrm>
        </p:spPr>
        <p:txBody>
          <a:bodyPr/>
          <a:lstStyle>
            <a:lvl1pPr marL="0" indent="0">
              <a:lnSpc>
                <a:spcPct val="100000"/>
              </a:lnSpc>
              <a:spcAft>
                <a:spcPts val="0"/>
              </a:spcAft>
              <a:buNone/>
              <a:defRPr sz="3600" b="1">
                <a:solidFill>
                  <a:schemeClr val="bg1"/>
                </a:solidFill>
              </a:defRPr>
            </a:lvl1pPr>
            <a:lvl2pPr marL="228600" indent="0">
              <a:buNone/>
              <a:defRPr sz="3600" b="1">
                <a:solidFill>
                  <a:schemeClr val="bg1"/>
                </a:solidFill>
              </a:defRPr>
            </a:lvl2pPr>
            <a:lvl3pPr marL="457200" indent="0">
              <a:buNone/>
              <a:defRPr sz="3600" b="1">
                <a:solidFill>
                  <a:schemeClr val="bg1"/>
                </a:solidFill>
              </a:defRPr>
            </a:lvl3pPr>
            <a:lvl4pPr marL="685800" indent="0">
              <a:buNone/>
              <a:defRPr sz="3600" b="1">
                <a:solidFill>
                  <a:schemeClr val="bg1"/>
                </a:solidFill>
              </a:defRPr>
            </a:lvl4pPr>
            <a:lvl5pPr marL="914400" indent="0">
              <a:buNone/>
              <a:defRPr sz="3600" b="1">
                <a:solidFill>
                  <a:schemeClr val="bg1"/>
                </a:solidFill>
              </a:defRPr>
            </a:lvl5pPr>
          </a:lstStyle>
          <a:p>
            <a:pPr lvl="0"/>
            <a:r>
              <a:rPr lang="en-US"/>
              <a:t>Agenda</a:t>
            </a:r>
          </a:p>
        </p:txBody>
      </p:sp>
      <p:sp>
        <p:nvSpPr>
          <p:cNvPr id="3" name="Text Placeholder 2">
            <a:extLst>
              <a:ext uri="{FF2B5EF4-FFF2-40B4-BE49-F238E27FC236}">
                <a16:creationId xmlns:a16="http://schemas.microsoft.com/office/drawing/2014/main" id="{911A2B5E-D8F7-6281-E46F-5F62D5C28C98}"/>
              </a:ext>
            </a:extLst>
          </p:cNvPr>
          <p:cNvSpPr>
            <a:spLocks noGrp="1"/>
          </p:cNvSpPr>
          <p:nvPr>
            <p:ph type="body" sz="quarter" idx="12"/>
          </p:nvPr>
        </p:nvSpPr>
        <p:spPr>
          <a:xfrm>
            <a:off x="4056062" y="1222219"/>
            <a:ext cx="7526337" cy="4463357"/>
          </a:xfrm>
        </p:spPr>
        <p:txBody>
          <a:bodyPr/>
          <a:lstStyle>
            <a:lvl1pPr marL="457200" indent="-457200">
              <a:lnSpc>
                <a:spcPct val="120000"/>
              </a:lnSpc>
              <a:spcAft>
                <a:spcPts val="1200"/>
              </a:spcAft>
              <a:buFont typeface="+mj-lt"/>
              <a:buAutoNum type="arabicPeriod"/>
              <a:defRPr/>
            </a:lvl1pPr>
            <a:lvl2pPr marL="685800" indent="-457200">
              <a:buFont typeface="+mj-lt"/>
              <a:buAutoNum type="arabicPeriod"/>
              <a:defRPr/>
            </a:lvl2pPr>
            <a:lvl3pPr marL="914400" indent="-457200">
              <a:buFont typeface="+mj-lt"/>
              <a:buAutoNum type="arabicPeriod"/>
              <a:defRPr/>
            </a:lvl3pPr>
            <a:lvl4pPr marL="1143000" indent="-457200">
              <a:buFont typeface="+mj-lt"/>
              <a:buAutoNum type="arabicPeriod"/>
              <a:defRPr/>
            </a:lvl4pPr>
            <a:lvl5pPr marL="1371600" indent="-457200">
              <a:buFont typeface="+mj-lt"/>
              <a:buAutoNum type="arabicPeriod"/>
              <a:defRPr/>
            </a:lvl5pPr>
          </a:lstStyle>
          <a:p>
            <a:pPr lvl="0"/>
            <a:r>
              <a:rPr lang="en-US"/>
              <a:t>Click to edit Master text styles</a:t>
            </a:r>
          </a:p>
        </p:txBody>
      </p:sp>
      <p:pic>
        <p:nvPicPr>
          <p:cNvPr id="6" name="Picture 5" descr="A green square with white dots&#10;&#10;Description automatically generated">
            <a:extLst>
              <a:ext uri="{FF2B5EF4-FFF2-40B4-BE49-F238E27FC236}">
                <a16:creationId xmlns:a16="http://schemas.microsoft.com/office/drawing/2014/main" id="{6F07D8D4-B84D-8FB6-712F-D849BFD739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spTree>
    <p:extLst>
      <p:ext uri="{BB962C8B-B14F-4D97-AF65-F5344CB8AC3E}">
        <p14:creationId xmlns:p14="http://schemas.microsoft.com/office/powerpoint/2010/main" val="299025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299B-BDDE-2348-EE5E-9CADCB25C237}"/>
              </a:ext>
            </a:extLst>
          </p:cNvPr>
          <p:cNvSpPr>
            <a:spLocks noGrp="1"/>
          </p:cNvSpPr>
          <p:nvPr>
            <p:ph type="title" hasCustomPrompt="1"/>
          </p:nvPr>
        </p:nvSpPr>
        <p:spPr>
          <a:xfrm>
            <a:off x="609600" y="681037"/>
            <a:ext cx="10972800" cy="1009651"/>
          </a:xfrm>
        </p:spPr>
        <p:txBody>
          <a:bodyPr/>
          <a:lstStyle>
            <a:lvl1pPr>
              <a:defRPr/>
            </a:lvl1pPr>
          </a:lstStyle>
          <a:p>
            <a:r>
              <a:rPr lang="en-US"/>
              <a:t>Header goes here</a:t>
            </a:r>
          </a:p>
        </p:txBody>
      </p:sp>
      <p:sp>
        <p:nvSpPr>
          <p:cNvPr id="3" name="Content Placeholder 2">
            <a:extLst>
              <a:ext uri="{FF2B5EF4-FFF2-40B4-BE49-F238E27FC236}">
                <a16:creationId xmlns:a16="http://schemas.microsoft.com/office/drawing/2014/main" id="{F3C4E188-7BF0-A3C7-F79C-078315DF38BC}"/>
              </a:ext>
            </a:extLst>
          </p:cNvPr>
          <p:cNvSpPr>
            <a:spLocks noGrp="1"/>
          </p:cNvSpPr>
          <p:nvPr>
            <p:ph idx="1"/>
          </p:nvPr>
        </p:nvSpPr>
        <p:spPr>
          <a:xfrm>
            <a:off x="609600" y="1825625"/>
            <a:ext cx="10972800" cy="4351338"/>
          </a:xfrm>
        </p:spPr>
        <p:txBody>
          <a:bodyPr/>
          <a:lstStyle>
            <a:lvl2pPr>
              <a:defRPr b="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green square with white dots&#10;&#10;Description automatically generated">
            <a:extLst>
              <a:ext uri="{FF2B5EF4-FFF2-40B4-BE49-F238E27FC236}">
                <a16:creationId xmlns:a16="http://schemas.microsoft.com/office/drawing/2014/main" id="{E0567482-AEB2-AD48-0236-0742154D51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spTree>
    <p:extLst>
      <p:ext uri="{BB962C8B-B14F-4D97-AF65-F5344CB8AC3E}">
        <p14:creationId xmlns:p14="http://schemas.microsoft.com/office/powerpoint/2010/main" val="26777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6555-5E42-CA94-E139-39D9A27803CD}"/>
              </a:ext>
            </a:extLst>
          </p:cNvPr>
          <p:cNvSpPr>
            <a:spLocks noGrp="1"/>
          </p:cNvSpPr>
          <p:nvPr>
            <p:ph type="title" hasCustomPrompt="1"/>
          </p:nvPr>
        </p:nvSpPr>
        <p:spPr/>
        <p:txBody>
          <a:bodyPr/>
          <a:lstStyle>
            <a:lvl1pPr>
              <a:defRPr/>
            </a:lvl1pPr>
          </a:lstStyle>
          <a:p>
            <a:r>
              <a:rPr lang="en-US"/>
              <a:t>Header goes here</a:t>
            </a:r>
          </a:p>
        </p:txBody>
      </p:sp>
      <p:sp>
        <p:nvSpPr>
          <p:cNvPr id="3" name="Content Placeholder 2">
            <a:extLst>
              <a:ext uri="{FF2B5EF4-FFF2-40B4-BE49-F238E27FC236}">
                <a16:creationId xmlns:a16="http://schemas.microsoft.com/office/drawing/2014/main" id="{AECD4AE8-2679-1073-D0CB-2E0A5570F8AB}"/>
              </a:ext>
            </a:extLst>
          </p:cNvPr>
          <p:cNvSpPr>
            <a:spLocks noGrp="1"/>
          </p:cNvSpPr>
          <p:nvPr>
            <p:ph sz="half" idx="1" hasCustomPrompt="1"/>
          </p:nvPr>
        </p:nvSpPr>
        <p:spPr>
          <a:xfrm>
            <a:off x="609600" y="1825625"/>
            <a:ext cx="5181600" cy="3768930"/>
          </a:xfrm>
        </p:spPr>
        <p:txBody>
          <a:bodyPr/>
          <a:lstStyle>
            <a:lvl1pPr>
              <a:defRPr/>
            </a:lvl1pPr>
          </a:lstStyle>
          <a:p>
            <a:pPr lvl="0"/>
            <a:r>
              <a:rPr lang="en-US"/>
              <a:t>Column 1 text here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C23CE-016B-4ECC-40DE-2A30A28E7B40}"/>
              </a:ext>
            </a:extLst>
          </p:cNvPr>
          <p:cNvSpPr>
            <a:spLocks noGrp="1"/>
          </p:cNvSpPr>
          <p:nvPr>
            <p:ph sz="half" idx="2" hasCustomPrompt="1"/>
          </p:nvPr>
        </p:nvSpPr>
        <p:spPr>
          <a:xfrm>
            <a:off x="6400802" y="1825625"/>
            <a:ext cx="5181600" cy="3768930"/>
          </a:xfrm>
        </p:spPr>
        <p:txBody>
          <a:bodyPr/>
          <a:lstStyle>
            <a:lvl1pPr>
              <a:defRPr/>
            </a:lvl1pPr>
          </a:lstStyle>
          <a:p>
            <a:pPr lvl="0"/>
            <a:r>
              <a:rPr lang="en-US"/>
              <a:t>Column 2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A green square with white dots&#10;&#10;Description automatically generated">
            <a:extLst>
              <a:ext uri="{FF2B5EF4-FFF2-40B4-BE49-F238E27FC236}">
                <a16:creationId xmlns:a16="http://schemas.microsoft.com/office/drawing/2014/main" id="{13133DE1-F3D3-2FB3-3089-E8329B2AC7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spTree>
    <p:extLst>
      <p:ext uri="{BB962C8B-B14F-4D97-AF65-F5344CB8AC3E}">
        <p14:creationId xmlns:p14="http://schemas.microsoft.com/office/powerpoint/2010/main" val="293927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82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409F-19F1-9B9E-8EC7-48931B17F0AF}"/>
              </a:ext>
            </a:extLst>
          </p:cNvPr>
          <p:cNvSpPr>
            <a:spLocks noGrp="1"/>
          </p:cNvSpPr>
          <p:nvPr>
            <p:ph type="title" hasCustomPrompt="1"/>
          </p:nvPr>
        </p:nvSpPr>
        <p:spPr>
          <a:xfrm>
            <a:off x="0" y="1325473"/>
            <a:ext cx="12192000" cy="372700"/>
          </a:xfrm>
        </p:spPr>
        <p:txBody>
          <a:bodyPr/>
          <a:lstStyle>
            <a:lvl1pPr algn="ctr">
              <a:defRPr/>
            </a:lvl1pPr>
          </a:lstStyle>
          <a:p>
            <a:r>
              <a:rPr lang="en-US"/>
              <a:t>Slide with icons and text</a:t>
            </a:r>
          </a:p>
        </p:txBody>
      </p:sp>
      <p:sp>
        <p:nvSpPr>
          <p:cNvPr id="3" name="Oval 2">
            <a:extLst>
              <a:ext uri="{FF2B5EF4-FFF2-40B4-BE49-F238E27FC236}">
                <a16:creationId xmlns:a16="http://schemas.microsoft.com/office/drawing/2014/main" id="{2ED187A2-DFC8-4593-8CFF-8EBB5EF32328}"/>
              </a:ext>
            </a:extLst>
          </p:cNvPr>
          <p:cNvSpPr/>
          <p:nvPr/>
        </p:nvSpPr>
        <p:spPr>
          <a:xfrm>
            <a:off x="1585469" y="2335794"/>
            <a:ext cx="742951" cy="742951"/>
          </a:xfrm>
          <a:prstGeom prst="ellipse">
            <a:avLst/>
          </a:prstGeom>
          <a:solidFill>
            <a:schemeClr val="accent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A5E9F01F-729D-D2F6-10B6-F8B8BBC1D35F}"/>
              </a:ext>
            </a:extLst>
          </p:cNvPr>
          <p:cNvSpPr>
            <a:spLocks noGrp="1"/>
          </p:cNvSpPr>
          <p:nvPr>
            <p:ph sz="quarter" idx="11" hasCustomPrompt="1"/>
          </p:nvPr>
        </p:nvSpPr>
        <p:spPr>
          <a:xfrm>
            <a:off x="1438542" y="2335794"/>
            <a:ext cx="1042407" cy="742950"/>
          </a:xfrm>
        </p:spPr>
        <p:txBody>
          <a:bodyPr anchor="ctr" anchorCtr="0"/>
          <a:lstStyle>
            <a:lvl1pPr marL="0" indent="0" algn="ctr">
              <a:buNone/>
              <a:defRPr sz="12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a:t>
            </a:r>
          </a:p>
        </p:txBody>
      </p:sp>
      <p:sp>
        <p:nvSpPr>
          <p:cNvPr id="9" name="Oval 8">
            <a:extLst>
              <a:ext uri="{FF2B5EF4-FFF2-40B4-BE49-F238E27FC236}">
                <a16:creationId xmlns:a16="http://schemas.microsoft.com/office/drawing/2014/main" id="{B3208C76-AA01-44BD-FAC4-BB4BD3ABA10E}"/>
              </a:ext>
            </a:extLst>
          </p:cNvPr>
          <p:cNvSpPr/>
          <p:nvPr/>
        </p:nvSpPr>
        <p:spPr>
          <a:xfrm>
            <a:off x="4171626" y="2335794"/>
            <a:ext cx="742951" cy="742951"/>
          </a:xfrm>
          <a:prstGeom prst="ellipse">
            <a:avLst/>
          </a:prstGeom>
          <a:solidFill>
            <a:schemeClr val="accent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7">
            <a:extLst>
              <a:ext uri="{FF2B5EF4-FFF2-40B4-BE49-F238E27FC236}">
                <a16:creationId xmlns:a16="http://schemas.microsoft.com/office/drawing/2014/main" id="{0334503D-8B80-524D-0A02-E16B21DE68CD}"/>
              </a:ext>
            </a:extLst>
          </p:cNvPr>
          <p:cNvSpPr>
            <a:spLocks noGrp="1"/>
          </p:cNvSpPr>
          <p:nvPr>
            <p:ph sz="quarter" idx="12" hasCustomPrompt="1"/>
          </p:nvPr>
        </p:nvSpPr>
        <p:spPr>
          <a:xfrm>
            <a:off x="4019097" y="2335794"/>
            <a:ext cx="1042406" cy="742950"/>
          </a:xfrm>
        </p:spPr>
        <p:txBody>
          <a:bodyPr anchor="ctr" anchorCtr="0"/>
          <a:lstStyle>
            <a:lvl1pPr marL="0" indent="0" algn="ctr">
              <a:buNone/>
              <a:defRPr sz="12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a:t>
            </a:r>
          </a:p>
        </p:txBody>
      </p:sp>
      <p:sp>
        <p:nvSpPr>
          <p:cNvPr id="11" name="Oval 10">
            <a:extLst>
              <a:ext uri="{FF2B5EF4-FFF2-40B4-BE49-F238E27FC236}">
                <a16:creationId xmlns:a16="http://schemas.microsoft.com/office/drawing/2014/main" id="{28DE2069-F245-5AAE-D135-2B2221348927}"/>
              </a:ext>
            </a:extLst>
          </p:cNvPr>
          <p:cNvSpPr/>
          <p:nvPr/>
        </p:nvSpPr>
        <p:spPr>
          <a:xfrm>
            <a:off x="6757783" y="2335794"/>
            <a:ext cx="742951" cy="742951"/>
          </a:xfrm>
          <a:prstGeom prst="ellipse">
            <a:avLst/>
          </a:prstGeom>
          <a:solidFill>
            <a:schemeClr val="accent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7">
            <a:extLst>
              <a:ext uri="{FF2B5EF4-FFF2-40B4-BE49-F238E27FC236}">
                <a16:creationId xmlns:a16="http://schemas.microsoft.com/office/drawing/2014/main" id="{90282675-5987-E7C7-B556-2424DAE676C9}"/>
              </a:ext>
            </a:extLst>
          </p:cNvPr>
          <p:cNvSpPr>
            <a:spLocks noGrp="1"/>
          </p:cNvSpPr>
          <p:nvPr>
            <p:ph sz="quarter" idx="13" hasCustomPrompt="1"/>
          </p:nvPr>
        </p:nvSpPr>
        <p:spPr>
          <a:xfrm>
            <a:off x="6599072" y="2335794"/>
            <a:ext cx="1042406" cy="742950"/>
          </a:xfrm>
        </p:spPr>
        <p:txBody>
          <a:bodyPr anchor="ctr" anchorCtr="0"/>
          <a:lstStyle>
            <a:lvl1pPr marL="0" indent="0" algn="ctr">
              <a:buNone/>
              <a:defRPr sz="12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a:t>
            </a:r>
          </a:p>
        </p:txBody>
      </p:sp>
      <p:sp>
        <p:nvSpPr>
          <p:cNvPr id="13" name="Oval 12">
            <a:extLst>
              <a:ext uri="{FF2B5EF4-FFF2-40B4-BE49-F238E27FC236}">
                <a16:creationId xmlns:a16="http://schemas.microsoft.com/office/drawing/2014/main" id="{581C9F75-7B1A-DE6F-3E22-E8DD8CC16CA9}"/>
              </a:ext>
            </a:extLst>
          </p:cNvPr>
          <p:cNvSpPr/>
          <p:nvPr/>
        </p:nvSpPr>
        <p:spPr>
          <a:xfrm>
            <a:off x="9343940" y="2335794"/>
            <a:ext cx="742951" cy="742951"/>
          </a:xfrm>
          <a:prstGeom prst="ellipse">
            <a:avLst/>
          </a:prstGeom>
          <a:solidFill>
            <a:schemeClr val="accent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7">
            <a:extLst>
              <a:ext uri="{FF2B5EF4-FFF2-40B4-BE49-F238E27FC236}">
                <a16:creationId xmlns:a16="http://schemas.microsoft.com/office/drawing/2014/main" id="{46412689-5842-0FD2-5D70-0BF08EC366A8}"/>
              </a:ext>
            </a:extLst>
          </p:cNvPr>
          <p:cNvSpPr>
            <a:spLocks noGrp="1"/>
          </p:cNvSpPr>
          <p:nvPr>
            <p:ph sz="quarter" idx="14" hasCustomPrompt="1"/>
          </p:nvPr>
        </p:nvSpPr>
        <p:spPr>
          <a:xfrm>
            <a:off x="9169470" y="2335794"/>
            <a:ext cx="1042405" cy="742950"/>
          </a:xfrm>
        </p:spPr>
        <p:txBody>
          <a:bodyPr anchor="ctr" anchorCtr="0"/>
          <a:lstStyle>
            <a:lvl1pPr marL="0" indent="0" algn="ctr">
              <a:buNone/>
              <a:defRPr sz="12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a:t>
            </a:r>
          </a:p>
        </p:txBody>
      </p:sp>
    </p:spTree>
    <p:extLst>
      <p:ext uri="{BB962C8B-B14F-4D97-AF65-F5344CB8AC3E}">
        <p14:creationId xmlns:p14="http://schemas.microsoft.com/office/powerpoint/2010/main" val="409475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FA038-68B1-B4A6-4223-B2967BDF8748}"/>
              </a:ext>
            </a:extLst>
          </p:cNvPr>
          <p:cNvSpPr/>
          <p:nvPr/>
        </p:nvSpPr>
        <p:spPr>
          <a:xfrm>
            <a:off x="3381375" y="0"/>
            <a:ext cx="8810625" cy="6857999"/>
          </a:xfrm>
          <a:prstGeom prst="rect">
            <a:avLst/>
          </a:prstGeom>
          <a:solidFill>
            <a:schemeClr val="bg1"/>
          </a:solidFill>
          <a:ln w="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dirty="0"/>
          </a:p>
        </p:txBody>
      </p:sp>
      <p:sp>
        <p:nvSpPr>
          <p:cNvPr id="9" name="Picture Placeholder 8">
            <a:extLst>
              <a:ext uri="{FF2B5EF4-FFF2-40B4-BE49-F238E27FC236}">
                <a16:creationId xmlns:a16="http://schemas.microsoft.com/office/drawing/2014/main" id="{44B5A068-0D82-DC3A-9033-96F638BECCF8}"/>
              </a:ext>
            </a:extLst>
          </p:cNvPr>
          <p:cNvSpPr>
            <a:spLocks noGrp="1"/>
          </p:cNvSpPr>
          <p:nvPr>
            <p:ph type="pic" sz="quarter" idx="10" hasCustomPrompt="1"/>
          </p:nvPr>
        </p:nvSpPr>
        <p:spPr>
          <a:xfrm>
            <a:off x="4490665" y="2576512"/>
            <a:ext cx="1279815" cy="1281113"/>
          </a:xfrm>
          <a:prstGeom prst="ellipse">
            <a:avLst/>
          </a:prstGeom>
          <a:solidFill>
            <a:srgbClr val="E2E2E2"/>
          </a:solidFill>
          <a:ln>
            <a:noFill/>
          </a:ln>
        </p:spPr>
        <p:txBody>
          <a:bodyPr anchor="ctr" anchorCtr="0"/>
          <a:lstStyle>
            <a:lvl1pPr marL="0" indent="0" algn="ctr">
              <a:buNone/>
              <a:defRPr sz="1000"/>
            </a:lvl1pPr>
          </a:lstStyle>
          <a:p>
            <a:r>
              <a:rPr lang="en-US" dirty="0"/>
              <a:t>Click to add photo</a:t>
            </a:r>
          </a:p>
        </p:txBody>
      </p:sp>
      <p:sp>
        <p:nvSpPr>
          <p:cNvPr id="11" name="Picture Placeholder 8">
            <a:extLst>
              <a:ext uri="{FF2B5EF4-FFF2-40B4-BE49-F238E27FC236}">
                <a16:creationId xmlns:a16="http://schemas.microsoft.com/office/drawing/2014/main" id="{D616573D-D0DC-9404-DEAB-BC29147F8E30}"/>
              </a:ext>
            </a:extLst>
          </p:cNvPr>
          <p:cNvSpPr>
            <a:spLocks noGrp="1"/>
          </p:cNvSpPr>
          <p:nvPr>
            <p:ph type="pic" sz="quarter" idx="11" hasCustomPrompt="1"/>
          </p:nvPr>
        </p:nvSpPr>
        <p:spPr>
          <a:xfrm>
            <a:off x="4490665" y="4157662"/>
            <a:ext cx="1279815" cy="1281113"/>
          </a:xfrm>
          <a:prstGeom prst="ellipse">
            <a:avLst/>
          </a:prstGeom>
          <a:solidFill>
            <a:srgbClr val="E2E2E2"/>
          </a:solidFill>
          <a:ln>
            <a:noFill/>
          </a:ln>
        </p:spPr>
        <p:txBody>
          <a:bodyPr anchor="ctr" anchorCtr="0"/>
          <a:lstStyle>
            <a:lvl1pPr marL="0" indent="0" algn="ctr">
              <a:buNone/>
              <a:defRPr sz="1000"/>
            </a:lvl1pPr>
          </a:lstStyle>
          <a:p>
            <a:r>
              <a:rPr lang="en-US" dirty="0"/>
              <a:t>Click to add photo</a:t>
            </a:r>
          </a:p>
        </p:txBody>
      </p:sp>
      <p:pic>
        <p:nvPicPr>
          <p:cNvPr id="13" name="Picture 12" descr="A black and white sign with white text&#10;&#10;Description automatically generated">
            <a:extLst>
              <a:ext uri="{FF2B5EF4-FFF2-40B4-BE49-F238E27FC236}">
                <a16:creationId xmlns:a16="http://schemas.microsoft.com/office/drawing/2014/main" id="{30AD6856-A996-D98F-6D37-59F7793D5B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814" y="1314451"/>
            <a:ext cx="2047677" cy="1070230"/>
          </a:xfrm>
          <a:prstGeom prst="rect">
            <a:avLst/>
          </a:prstGeom>
        </p:spPr>
      </p:pic>
    </p:spTree>
    <p:extLst>
      <p:ext uri="{BB962C8B-B14F-4D97-AF65-F5344CB8AC3E}">
        <p14:creationId xmlns:p14="http://schemas.microsoft.com/office/powerpoint/2010/main" val="84571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pattern backgroun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22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0BDC6-439E-4273-9CF2-23134FAE3DD8}"/>
              </a:ext>
            </a:extLst>
          </p:cNvPr>
          <p:cNvSpPr>
            <a:spLocks noGrp="1"/>
          </p:cNvSpPr>
          <p:nvPr>
            <p:ph type="title"/>
          </p:nvPr>
        </p:nvSpPr>
        <p:spPr>
          <a:xfrm>
            <a:off x="609600" y="681037"/>
            <a:ext cx="10972800" cy="1009651"/>
          </a:xfrm>
          <a:prstGeom prst="rect">
            <a:avLst/>
          </a:prstGeom>
        </p:spPr>
        <p:txBody>
          <a:bodyPr vert="horz" lIns="0" tIns="0" rIns="0" bIns="0" rtlCol="0" anchor="t" anchorCtr="0">
            <a:noAutofit/>
          </a:bodyPr>
          <a:lstStyle/>
          <a:p>
            <a:r>
              <a:rPr lang="en-US"/>
              <a:t>Edit title</a:t>
            </a:r>
            <a:br>
              <a:rPr lang="en-US"/>
            </a:br>
            <a:r>
              <a:rPr lang="en-US"/>
              <a:t>here</a:t>
            </a:r>
          </a:p>
        </p:txBody>
      </p:sp>
      <p:sp>
        <p:nvSpPr>
          <p:cNvPr id="3" name="Text Placeholder 2">
            <a:extLst>
              <a:ext uri="{FF2B5EF4-FFF2-40B4-BE49-F238E27FC236}">
                <a16:creationId xmlns:a16="http://schemas.microsoft.com/office/drawing/2014/main" id="{7FBC69F8-4E96-0CAA-8C3D-071653CA8A6C}"/>
              </a:ext>
            </a:extLst>
          </p:cNvPr>
          <p:cNvSpPr>
            <a:spLocks noGrp="1"/>
          </p:cNvSpPr>
          <p:nvPr>
            <p:ph type="body" idx="1"/>
          </p:nvPr>
        </p:nvSpPr>
        <p:spPr>
          <a:xfrm>
            <a:off x="609600" y="1825625"/>
            <a:ext cx="10972800"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4436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26"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10" r:id="rId19"/>
    <p:sldLayoutId id="2147483711" r:id="rId20"/>
    <p:sldLayoutId id="2147483712" r:id="rId21"/>
    <p:sldLayoutId id="2147483713" r:id="rId22"/>
    <p:sldLayoutId id="2147483725" r:id="rId23"/>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6" userDrawn="1">
          <p15:clr>
            <a:srgbClr val="F26B43"/>
          </p15:clr>
        </p15:guide>
        <p15:guide id="2" pos="384">
          <p15:clr>
            <a:srgbClr val="F26B43"/>
          </p15:clr>
        </p15:guide>
        <p15:guide id="3" pos="7296">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3.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37.svg"/><Relationship Id="rId11" Type="http://schemas.openxmlformats.org/officeDocument/2006/relationships/image" Target="../media/image2.png"/><Relationship Id="rId5" Type="http://schemas.openxmlformats.org/officeDocument/2006/relationships/image" Target="../media/image36.png"/><Relationship Id="rId15" Type="http://schemas.openxmlformats.org/officeDocument/2006/relationships/image" Target="../media/image43.sv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27.sv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2.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29.sv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4.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67.svg"/><Relationship Id="rId11" Type="http://schemas.openxmlformats.org/officeDocument/2006/relationships/image" Target="../media/image51.svg"/><Relationship Id="rId5" Type="http://schemas.openxmlformats.org/officeDocument/2006/relationships/image" Target="../media/image66.png"/><Relationship Id="rId10" Type="http://schemas.openxmlformats.org/officeDocument/2006/relationships/image" Target="../media/image50.png"/><Relationship Id="rId4" Type="http://schemas.openxmlformats.org/officeDocument/2006/relationships/image" Target="../media/image65.sv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69.svg"/><Relationship Id="rId4" Type="http://schemas.openxmlformats.org/officeDocument/2006/relationships/image" Target="../media/image27.sv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B286CA-E142-D1D1-9021-0AE08BDCB6F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90652" y="1135628"/>
            <a:ext cx="2368634" cy="509018"/>
          </a:xfrm>
          <a:prstGeom prst="rect">
            <a:avLst/>
          </a:prstGeom>
        </p:spPr>
      </p:pic>
      <p:pic>
        <p:nvPicPr>
          <p:cNvPr id="6" name="Picture 5" descr="A blue background with squares&#10;&#10;Description automatically generated">
            <a:extLst>
              <a:ext uri="{FF2B5EF4-FFF2-40B4-BE49-F238E27FC236}">
                <a16:creationId xmlns:a16="http://schemas.microsoft.com/office/drawing/2014/main" id="{976731FF-781D-FD62-FC3D-F3682B83075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9251" b="22219"/>
          <a:stretch/>
        </p:blipFill>
        <p:spPr>
          <a:xfrm rot="10800000">
            <a:off x="0" y="2157411"/>
            <a:ext cx="12192000" cy="4700589"/>
          </a:xfrm>
          <a:prstGeom prst="rect">
            <a:avLst/>
          </a:prstGeom>
        </p:spPr>
      </p:pic>
      <p:sp>
        <p:nvSpPr>
          <p:cNvPr id="7" name="TextBox 6">
            <a:extLst>
              <a:ext uri="{FF2B5EF4-FFF2-40B4-BE49-F238E27FC236}">
                <a16:creationId xmlns:a16="http://schemas.microsoft.com/office/drawing/2014/main" id="{B4D4F2D2-C793-599A-CCE7-A550B35230EC}"/>
              </a:ext>
            </a:extLst>
          </p:cNvPr>
          <p:cNvSpPr txBox="1"/>
          <p:nvPr/>
        </p:nvSpPr>
        <p:spPr>
          <a:xfrm>
            <a:off x="1390651" y="3643446"/>
            <a:ext cx="9870384" cy="1432271"/>
          </a:xfrm>
          <a:prstGeom prst="rect">
            <a:avLst/>
          </a:prstGeom>
          <a:noFill/>
        </p:spPr>
        <p:txBody>
          <a:bodyPr wrap="square" lIns="0" tIns="0" rIns="0" bIns="0" rtlCol="0">
            <a:noAutofit/>
          </a:bodyPr>
          <a:lstStyle/>
          <a:p>
            <a:pPr>
              <a:spcAft>
                <a:spcPts val="2400"/>
              </a:spcAft>
            </a:pPr>
            <a:r>
              <a:rPr lang="en-US" sz="2400" b="1" dirty="0">
                <a:solidFill>
                  <a:schemeClr val="bg1">
                    <a:lumMod val="95000"/>
                  </a:schemeClr>
                </a:solidFill>
              </a:rPr>
              <a:t>CYBER ATTACKS </a:t>
            </a:r>
          </a:p>
          <a:p>
            <a:pPr>
              <a:spcAft>
                <a:spcPts val="1200"/>
              </a:spcAft>
            </a:pPr>
            <a:r>
              <a:rPr lang="en-US" sz="3600" dirty="0">
                <a:solidFill>
                  <a:schemeClr val="bg1">
                    <a:lumMod val="95000"/>
                  </a:schemeClr>
                </a:solidFill>
              </a:rPr>
              <a:t>Sustaining Clinical and Financial Operations When Systems Access is Lost or Compromised </a:t>
            </a:r>
            <a:endParaRPr lang="en-US" sz="3600" dirty="0">
              <a:solidFill>
                <a:schemeClr val="bg1"/>
              </a:solidFill>
            </a:endParaRPr>
          </a:p>
        </p:txBody>
      </p:sp>
      <p:cxnSp>
        <p:nvCxnSpPr>
          <p:cNvPr id="11" name="Straight Connector 10">
            <a:extLst>
              <a:ext uri="{FF2B5EF4-FFF2-40B4-BE49-F238E27FC236}">
                <a16:creationId xmlns:a16="http://schemas.microsoft.com/office/drawing/2014/main" id="{9977316D-50C3-7694-C3D6-1AD9F73CDE7F}"/>
              </a:ext>
            </a:extLst>
          </p:cNvPr>
          <p:cNvCxnSpPr>
            <a:cxnSpLocks/>
          </p:cNvCxnSpPr>
          <p:nvPr/>
        </p:nvCxnSpPr>
        <p:spPr>
          <a:xfrm>
            <a:off x="1390651" y="4149539"/>
            <a:ext cx="2543675"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3" name="Picture 2" descr="A green square with white dots&#10;&#10;Description automatically generated">
            <a:extLst>
              <a:ext uri="{FF2B5EF4-FFF2-40B4-BE49-F238E27FC236}">
                <a16:creationId xmlns:a16="http://schemas.microsoft.com/office/drawing/2014/main" id="{CB622316-9FDE-BAC6-B3C7-1ACF7305C1E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32716" y="1648394"/>
            <a:ext cx="1859284" cy="509017"/>
          </a:xfrm>
          <a:prstGeom prst="rect">
            <a:avLst/>
          </a:prstGeom>
        </p:spPr>
      </p:pic>
    </p:spTree>
    <p:extLst>
      <p:ext uri="{BB962C8B-B14F-4D97-AF65-F5344CB8AC3E}">
        <p14:creationId xmlns:p14="http://schemas.microsoft.com/office/powerpoint/2010/main" val="263790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6D1B3E-00AC-43D8-903E-84E9CE1CE113}"/>
              </a:ext>
            </a:extLst>
          </p:cNvPr>
          <p:cNvSpPr/>
          <p:nvPr/>
        </p:nvSpPr>
        <p:spPr>
          <a:xfrm>
            <a:off x="926278" y="2474361"/>
            <a:ext cx="3182112" cy="4383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itle 10">
            <a:extLst>
              <a:ext uri="{FF2B5EF4-FFF2-40B4-BE49-F238E27FC236}">
                <a16:creationId xmlns:a16="http://schemas.microsoft.com/office/drawing/2014/main" id="{91C941C4-9B2B-437D-9105-53A1946801B0}"/>
              </a:ext>
            </a:extLst>
          </p:cNvPr>
          <p:cNvSpPr>
            <a:spLocks noGrp="1"/>
          </p:cNvSpPr>
          <p:nvPr>
            <p:ph type="title" idx="4294967295"/>
          </p:nvPr>
        </p:nvSpPr>
        <p:spPr>
          <a:xfrm>
            <a:off x="0" y="607295"/>
            <a:ext cx="12192000" cy="1325562"/>
          </a:xfrm>
        </p:spPr>
        <p:txBody>
          <a:bodyPr/>
          <a:lstStyle/>
          <a:p>
            <a:pPr algn="ctr">
              <a:lnSpc>
                <a:spcPct val="130000"/>
              </a:lnSpc>
            </a:pPr>
            <a:r>
              <a:rPr lang="en-US" sz="2000" b="0" dirty="0"/>
              <a:t>CHANGE HEALTHCARE CYBER ATTACK</a:t>
            </a:r>
            <a:br>
              <a:rPr lang="en-US" sz="3600" dirty="0"/>
            </a:br>
            <a:r>
              <a:rPr lang="en-US" sz="4400" dirty="0"/>
              <a:t>An </a:t>
            </a:r>
            <a:r>
              <a:rPr lang="en-US" sz="4400" b="1" dirty="0"/>
              <a:t>extreme</a:t>
            </a:r>
            <a:r>
              <a:rPr lang="en-US" sz="4400" dirty="0"/>
              <a:t> impact on hospitals…</a:t>
            </a:r>
            <a:endParaRPr lang="en-US" sz="4000" dirty="0"/>
          </a:p>
        </p:txBody>
      </p:sp>
      <p:sp>
        <p:nvSpPr>
          <p:cNvPr id="12" name="Content Placeholder 11">
            <a:extLst>
              <a:ext uri="{FF2B5EF4-FFF2-40B4-BE49-F238E27FC236}">
                <a16:creationId xmlns:a16="http://schemas.microsoft.com/office/drawing/2014/main" id="{A1CD3ECE-54DD-4D98-BAB5-7AE3BD8168FE}"/>
              </a:ext>
            </a:extLst>
          </p:cNvPr>
          <p:cNvSpPr>
            <a:spLocks noGrp="1"/>
          </p:cNvSpPr>
          <p:nvPr>
            <p:ph idx="4294967295"/>
          </p:nvPr>
        </p:nvSpPr>
        <p:spPr>
          <a:xfrm>
            <a:off x="1315403" y="2717248"/>
            <a:ext cx="2366516" cy="2395926"/>
          </a:xfrm>
        </p:spPr>
        <p:txBody>
          <a:bodyPr/>
          <a:lstStyle/>
          <a:p>
            <a:pPr marL="0" indent="0">
              <a:lnSpc>
                <a:spcPct val="100000"/>
              </a:lnSpc>
              <a:spcAft>
                <a:spcPts val="0"/>
              </a:spcAft>
              <a:buNone/>
              <a:defRPr/>
            </a:pPr>
            <a:r>
              <a:rPr lang="en-US" sz="5400" dirty="0">
                <a:solidFill>
                  <a:srgbClr val="8CC63F"/>
                </a:solidFill>
              </a:rPr>
              <a:t>94% </a:t>
            </a:r>
          </a:p>
          <a:p>
            <a:pPr marL="0" indent="0">
              <a:lnSpc>
                <a:spcPct val="120000"/>
              </a:lnSpc>
              <a:spcBef>
                <a:spcPts val="1200"/>
              </a:spcBef>
              <a:buNone/>
            </a:pPr>
            <a:r>
              <a:rPr lang="en-US" sz="1800" dirty="0">
                <a:solidFill>
                  <a:schemeClr val="bg1"/>
                </a:solidFill>
              </a:rPr>
              <a:t>felt financial impact from the attack, with </a:t>
            </a:r>
            <a:r>
              <a:rPr lang="en-US" sz="1800" b="1" dirty="0">
                <a:solidFill>
                  <a:schemeClr val="accent5"/>
                </a:solidFill>
              </a:rPr>
              <a:t>over 50% </a:t>
            </a:r>
            <a:r>
              <a:rPr lang="en-US" sz="1800" dirty="0">
                <a:solidFill>
                  <a:schemeClr val="bg1"/>
                </a:solidFill>
              </a:rPr>
              <a:t>reporting “significant or serious” impact.</a:t>
            </a:r>
          </a:p>
        </p:txBody>
      </p:sp>
      <p:sp>
        <p:nvSpPr>
          <p:cNvPr id="21" name="Rectangle 20">
            <a:extLst>
              <a:ext uri="{FF2B5EF4-FFF2-40B4-BE49-F238E27FC236}">
                <a16:creationId xmlns:a16="http://schemas.microsoft.com/office/drawing/2014/main" id="{72E3435B-6EDA-4FE8-AAA7-136C377183C2}"/>
              </a:ext>
            </a:extLst>
          </p:cNvPr>
          <p:cNvSpPr/>
          <p:nvPr/>
        </p:nvSpPr>
        <p:spPr>
          <a:xfrm>
            <a:off x="4431772" y="2474361"/>
            <a:ext cx="3182013" cy="4383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Content Placeholder 11">
            <a:extLst>
              <a:ext uri="{FF2B5EF4-FFF2-40B4-BE49-F238E27FC236}">
                <a16:creationId xmlns:a16="http://schemas.microsoft.com/office/drawing/2014/main" id="{B8BE1493-A05E-43EC-A447-8AC7E1870BD0}"/>
              </a:ext>
            </a:extLst>
          </p:cNvPr>
          <p:cNvSpPr txBox="1">
            <a:spLocks/>
          </p:cNvSpPr>
          <p:nvPr/>
        </p:nvSpPr>
        <p:spPr>
          <a:xfrm>
            <a:off x="4695698" y="2717582"/>
            <a:ext cx="2619508" cy="34312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0"/>
              </a:spcBef>
              <a:spcAft>
                <a:spcPts val="0"/>
              </a:spcAft>
              <a:buSzPct val="75000"/>
              <a:buFont typeface="Wingdings" panose="05000000000000000000" pitchFamily="2" charset="2"/>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0"/>
              </a:spcBef>
              <a:spcAft>
                <a:spcPts val="0"/>
              </a:spcAft>
              <a:buSzPct val="75000"/>
              <a:buFont typeface="Courier New" panose="02070309020205020404" pitchFamily="49" charset="0"/>
              <a:buChar char="o"/>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rgbClr val="63646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5400" i="0" u="none" strike="noStrike" kern="1200" cap="none" spc="0" normalizeH="0" baseline="0" noProof="0" dirty="0">
                <a:ln>
                  <a:noFill/>
                </a:ln>
                <a:solidFill>
                  <a:srgbClr val="8CC63F"/>
                </a:solidFill>
                <a:effectLst/>
                <a:uLnTx/>
                <a:uFillTx/>
                <a:latin typeface="Arial" panose="020B0604020202020204" pitchFamily="34" charset="0"/>
                <a:ea typeface="+mn-ea"/>
                <a:cs typeface="+mn-cs"/>
              </a:rPr>
              <a:t>80% </a:t>
            </a:r>
            <a:endParaRPr kumimoji="0" lang="en-US" sz="4800" i="0" u="none" strike="noStrike" kern="1200" cap="none" spc="0" normalizeH="0" baseline="0" noProof="0" dirty="0">
              <a:ln>
                <a:noFill/>
              </a:ln>
              <a:solidFill>
                <a:srgbClr val="8CC63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say the attack affected cash flow, with nearly </a:t>
            </a:r>
            <a:r>
              <a:rPr kumimoji="0" lang="en-US"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60% </a:t>
            </a: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reporting a revenue impact </a:t>
            </a:r>
            <a:r>
              <a:rPr kumimoji="0" lang="en-US" b="0"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of </a:t>
            </a:r>
            <a:r>
              <a:rPr kumimoji="0" lang="en-US" b="1" i="0" u="none" strike="noStrike" kern="1200" cap="none" spc="0" normalizeH="0" baseline="0" noProof="0" dirty="0">
                <a:ln>
                  <a:noFill/>
                </a:ln>
                <a:solidFill>
                  <a:schemeClr val="accent5"/>
                </a:solidFill>
                <a:effectLst/>
                <a:uLnTx/>
                <a:uFillTx/>
                <a:latin typeface="Arial" panose="020B0604020202020204" pitchFamily="34" charset="0"/>
                <a:ea typeface="+mn-ea"/>
                <a:cs typeface="+mn-cs"/>
              </a:rPr>
              <a:t>$1 million per day or more. </a:t>
            </a:r>
          </a:p>
        </p:txBody>
      </p:sp>
      <p:sp>
        <p:nvSpPr>
          <p:cNvPr id="23" name="Rectangle 22">
            <a:extLst>
              <a:ext uri="{FF2B5EF4-FFF2-40B4-BE49-F238E27FC236}">
                <a16:creationId xmlns:a16="http://schemas.microsoft.com/office/drawing/2014/main" id="{E529B5EF-C127-4959-B4D2-5DE513B5E8B5}"/>
              </a:ext>
            </a:extLst>
          </p:cNvPr>
          <p:cNvSpPr/>
          <p:nvPr/>
        </p:nvSpPr>
        <p:spPr>
          <a:xfrm>
            <a:off x="7896373" y="2474361"/>
            <a:ext cx="3182112" cy="4383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Content Placeholder 11">
            <a:extLst>
              <a:ext uri="{FF2B5EF4-FFF2-40B4-BE49-F238E27FC236}">
                <a16:creationId xmlns:a16="http://schemas.microsoft.com/office/drawing/2014/main" id="{4990C5F7-444A-4533-ACD8-46F76FDF4FD1}"/>
              </a:ext>
            </a:extLst>
          </p:cNvPr>
          <p:cNvSpPr txBox="1">
            <a:spLocks/>
          </p:cNvSpPr>
          <p:nvPr/>
        </p:nvSpPr>
        <p:spPr>
          <a:xfrm>
            <a:off x="8229664" y="2717581"/>
            <a:ext cx="2620346" cy="295542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0"/>
              </a:spcBef>
              <a:spcAft>
                <a:spcPts val="0"/>
              </a:spcAft>
              <a:buSzPct val="75000"/>
              <a:buFont typeface="Wingdings" panose="05000000000000000000" pitchFamily="2" charset="2"/>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0"/>
              </a:spcBef>
              <a:spcAft>
                <a:spcPts val="0"/>
              </a:spcAft>
              <a:buSzPct val="75000"/>
              <a:buFont typeface="Courier New" panose="02070309020205020404" pitchFamily="49" charset="0"/>
              <a:buChar char="o"/>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rgbClr val="63646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buClrTx/>
              <a:buSzTx/>
              <a:buNone/>
              <a:tabLst/>
              <a:defRPr/>
            </a:pPr>
            <a:r>
              <a:rPr lang="en-US" sz="5400" dirty="0">
                <a:solidFill>
                  <a:srgbClr val="8CC63F"/>
                </a:solidFill>
              </a:rPr>
              <a:t>74% </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reported impacts to </a:t>
            </a:r>
            <a:br>
              <a:rPr lang="en-US" dirty="0">
                <a:solidFill>
                  <a:prstClr val="white"/>
                </a:solidFill>
              </a:rPr>
            </a:b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 patient care, including delays in authorizations for medically necessary care.</a:t>
            </a:r>
          </a:p>
        </p:txBody>
      </p:sp>
      <p:sp>
        <p:nvSpPr>
          <p:cNvPr id="27" name="TextBox 26">
            <a:extLst>
              <a:ext uri="{FF2B5EF4-FFF2-40B4-BE49-F238E27FC236}">
                <a16:creationId xmlns:a16="http://schemas.microsoft.com/office/drawing/2014/main" id="{415FA522-65DE-4E8A-88B4-EA9D5124EC36}"/>
              </a:ext>
            </a:extLst>
          </p:cNvPr>
          <p:cNvSpPr txBox="1"/>
          <p:nvPr/>
        </p:nvSpPr>
        <p:spPr>
          <a:xfrm>
            <a:off x="8178244" y="6328949"/>
            <a:ext cx="2671766" cy="369332"/>
          </a:xfrm>
          <a:prstGeom prst="rect">
            <a:avLst/>
          </a:prstGeom>
          <a:noFill/>
        </p:spPr>
        <p:txBody>
          <a:bodyPr wrap="square">
            <a:spAutoFit/>
          </a:bodyPr>
          <a:lstStyle/>
          <a:p>
            <a:pPr lvl="0">
              <a:defRPr/>
            </a:pPr>
            <a:r>
              <a:rPr kumimoji="0" lang="en-US" sz="900" b="0" i="1" u="none" strike="noStrike" kern="1200" cap="none" spc="0" normalizeH="0" baseline="0" noProof="0" dirty="0">
                <a:ln>
                  <a:noFill/>
                </a:ln>
                <a:solidFill>
                  <a:prstClr val="white"/>
                </a:solidFill>
                <a:effectLst/>
                <a:uLnTx/>
                <a:uFillTx/>
                <a:latin typeface="Arial"/>
                <a:ea typeface="+mn-ea"/>
                <a:cs typeface="+mn-cs"/>
              </a:rPr>
              <a:t>Source: March 9-12-2024 </a:t>
            </a:r>
            <a:r>
              <a:rPr lang="en-US" sz="900" i="1" dirty="0">
                <a:solidFill>
                  <a:prstClr val="white"/>
                </a:solidFill>
                <a:latin typeface="Arial"/>
              </a:rPr>
              <a:t>s</a:t>
            </a:r>
            <a:r>
              <a:rPr kumimoji="0" lang="en-US" sz="900" b="0" i="1" u="none" strike="noStrike" kern="1200" cap="none" spc="0" normalizeH="0" baseline="0" noProof="0" dirty="0">
                <a:ln>
                  <a:noFill/>
                </a:ln>
                <a:solidFill>
                  <a:prstClr val="white"/>
                </a:solidFill>
                <a:effectLst/>
                <a:uLnTx/>
                <a:uFillTx/>
                <a:latin typeface="Arial"/>
                <a:ea typeface="+mn-ea"/>
                <a:cs typeface="+mn-cs"/>
              </a:rPr>
              <a:t>urvey conducted by AHA </a:t>
            </a:r>
            <a:r>
              <a:rPr lang="en-US" sz="900" i="1" dirty="0">
                <a:solidFill>
                  <a:prstClr val="white"/>
                </a:solidFill>
              </a:rPr>
              <a:t>with responses from about 1,000 hospitals.</a:t>
            </a:r>
            <a:endParaRPr kumimoji="0" lang="en-US" sz="900" b="0" i="1" u="none" strike="noStrike" kern="1200" cap="none" spc="0" normalizeH="0" baseline="0" noProof="0" dirty="0">
              <a:ln>
                <a:noFill/>
              </a:ln>
              <a:solidFill>
                <a:prstClr val="white"/>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F7230AFF-8AF7-44B8-9741-6CC8736DA8DC}"/>
              </a:ext>
            </a:extLst>
          </p:cNvPr>
          <p:cNvCxnSpPr/>
          <p:nvPr/>
        </p:nvCxnSpPr>
        <p:spPr>
          <a:xfrm>
            <a:off x="3681919" y="1095153"/>
            <a:ext cx="4813495"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69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FAC734-0D9A-F5EF-5DC4-7399472EC2EE}"/>
              </a:ext>
            </a:extLst>
          </p:cNvPr>
          <p:cNvPicPr>
            <a:picLocks noChangeAspect="1"/>
          </p:cNvPicPr>
          <p:nvPr/>
        </p:nvPicPr>
        <p:blipFill>
          <a:blip r:embed="rId3"/>
          <a:stretch>
            <a:fillRect/>
          </a:stretch>
        </p:blipFill>
        <p:spPr>
          <a:xfrm>
            <a:off x="1020640" y="2770894"/>
            <a:ext cx="10150720" cy="4087106"/>
          </a:xfrm>
          <a:prstGeom prst="rect">
            <a:avLst/>
          </a:prstGeom>
        </p:spPr>
      </p:pic>
      <p:sp>
        <p:nvSpPr>
          <p:cNvPr id="2" name="Content Placeholder 11">
            <a:extLst>
              <a:ext uri="{FF2B5EF4-FFF2-40B4-BE49-F238E27FC236}">
                <a16:creationId xmlns:a16="http://schemas.microsoft.com/office/drawing/2014/main" id="{F680958A-F931-9B6E-50E6-50FB1DD72263}"/>
              </a:ext>
            </a:extLst>
          </p:cNvPr>
          <p:cNvSpPr txBox="1">
            <a:spLocks/>
          </p:cNvSpPr>
          <p:nvPr/>
        </p:nvSpPr>
        <p:spPr>
          <a:xfrm>
            <a:off x="4852438" y="3055342"/>
            <a:ext cx="2550362" cy="3116857"/>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5400" dirty="0">
                <a:solidFill>
                  <a:srgbClr val="8CC63F"/>
                </a:solidFill>
              </a:rPr>
              <a:t>120+</a:t>
            </a:r>
          </a:p>
          <a:p>
            <a:pPr marL="0" indent="0">
              <a:spcBef>
                <a:spcPts val="1200"/>
              </a:spcBef>
              <a:buFont typeface="Arial" pitchFamily="34" charset="0"/>
              <a:buNone/>
            </a:pPr>
            <a:r>
              <a:rPr lang="en-US" sz="1800" dirty="0">
                <a:solidFill>
                  <a:schemeClr val="bg1"/>
                </a:solidFill>
              </a:rPr>
              <a:t>Days since event</a:t>
            </a:r>
          </a:p>
        </p:txBody>
      </p:sp>
      <p:sp>
        <p:nvSpPr>
          <p:cNvPr id="3" name="Content Placeholder 11">
            <a:extLst>
              <a:ext uri="{FF2B5EF4-FFF2-40B4-BE49-F238E27FC236}">
                <a16:creationId xmlns:a16="http://schemas.microsoft.com/office/drawing/2014/main" id="{3943F269-A28F-D431-662F-6049DD008655}"/>
              </a:ext>
            </a:extLst>
          </p:cNvPr>
          <p:cNvSpPr txBox="1">
            <a:spLocks/>
          </p:cNvSpPr>
          <p:nvPr/>
        </p:nvSpPr>
        <p:spPr>
          <a:xfrm>
            <a:off x="8442916" y="3067761"/>
            <a:ext cx="2337195" cy="355632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0"/>
              </a:spcBef>
              <a:spcAft>
                <a:spcPts val="0"/>
              </a:spcAft>
              <a:buSzPct val="75000"/>
              <a:buFont typeface="Wingdings" panose="05000000000000000000" pitchFamily="2" charset="2"/>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0"/>
              </a:spcBef>
              <a:spcAft>
                <a:spcPts val="0"/>
              </a:spcAft>
              <a:buSzPct val="75000"/>
              <a:buFont typeface="Courier New" panose="02070309020205020404" pitchFamily="49" charset="0"/>
              <a:buChar char="o"/>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rgbClr val="63646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5400" dirty="0">
                <a:solidFill>
                  <a:srgbClr val="8CC63F"/>
                </a:solidFill>
              </a:rPr>
              <a:t>11</a:t>
            </a:r>
            <a:endParaRPr kumimoji="0" lang="en-US" sz="5400" i="0" u="none" strike="noStrike" kern="1200" cap="none" spc="0" normalizeH="0" baseline="0" noProof="0" dirty="0">
              <a:ln>
                <a:noFill/>
              </a:ln>
              <a:solidFill>
                <a:srgbClr val="8CC63F"/>
              </a:solidFill>
              <a:effectLst/>
              <a:uLnTx/>
              <a:uFillTx/>
              <a:latin typeface="Arial" panose="020B0604020202020204" pitchFamily="34" charset="0"/>
              <a:ea typeface="+mn-ea"/>
              <a:cs typeface="+mn-cs"/>
            </a:endParaRPr>
          </a:p>
          <a:p>
            <a:pPr marL="0" marR="0" lvl="0" indent="0" fontAlgn="auto">
              <a:lnSpc>
                <a:spcPct val="100000"/>
              </a:lnSpc>
              <a:spcBef>
                <a:spcPts val="1200"/>
              </a:spcBef>
              <a:spcAft>
                <a:spcPts val="0"/>
              </a:spcAft>
              <a:buClrTx/>
              <a:buSzTx/>
              <a:buNone/>
              <a:tabLst/>
              <a:defRPr/>
            </a:pPr>
            <a:r>
              <a:rPr lang="en-US" dirty="0">
                <a:solidFill>
                  <a:schemeClr val="bg1"/>
                </a:solidFill>
                <a:latin typeface="+mn-lt"/>
              </a:rPr>
              <a:t>Systems </a:t>
            </a:r>
            <a:r>
              <a:rPr lang="en-US">
                <a:solidFill>
                  <a:schemeClr val="bg1"/>
                </a:solidFill>
                <a:latin typeface="+mn-lt"/>
              </a:rPr>
              <a:t>still partially or fully </a:t>
            </a:r>
            <a:r>
              <a:rPr lang="en-US" dirty="0">
                <a:solidFill>
                  <a:schemeClr val="bg1"/>
                </a:solidFill>
                <a:latin typeface="+mn-lt"/>
              </a:rPr>
              <a:t>down</a:t>
            </a:r>
          </a:p>
        </p:txBody>
      </p:sp>
      <p:sp>
        <p:nvSpPr>
          <p:cNvPr id="5" name="Content Placeholder 11">
            <a:extLst>
              <a:ext uri="{FF2B5EF4-FFF2-40B4-BE49-F238E27FC236}">
                <a16:creationId xmlns:a16="http://schemas.microsoft.com/office/drawing/2014/main" id="{503166EE-0BE1-4D85-57B8-198CA798D8B1}"/>
              </a:ext>
            </a:extLst>
          </p:cNvPr>
          <p:cNvSpPr txBox="1">
            <a:spLocks/>
          </p:cNvSpPr>
          <p:nvPr/>
        </p:nvSpPr>
        <p:spPr>
          <a:xfrm>
            <a:off x="1411888" y="3067760"/>
            <a:ext cx="2550362" cy="3104439"/>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5400" dirty="0">
                <a:solidFill>
                  <a:srgbClr val="8CC63F"/>
                </a:solidFill>
              </a:rPr>
              <a:t>100</a:t>
            </a:r>
          </a:p>
          <a:p>
            <a:pPr marL="0" indent="0">
              <a:lnSpc>
                <a:spcPct val="130000"/>
              </a:lnSpc>
              <a:spcBef>
                <a:spcPts val="1200"/>
              </a:spcBef>
              <a:buFont typeface="Arial" pitchFamily="34" charset="0"/>
              <a:buNone/>
            </a:pPr>
            <a:r>
              <a:rPr lang="en-US" sz="1800" dirty="0">
                <a:solidFill>
                  <a:schemeClr val="bg1"/>
                </a:solidFill>
              </a:rPr>
              <a:t>Impacted applications across pharmacy, medical records, clinical, dental, patient engagement, and payment services.</a:t>
            </a:r>
          </a:p>
        </p:txBody>
      </p:sp>
      <p:sp>
        <p:nvSpPr>
          <p:cNvPr id="6" name="Title 10">
            <a:extLst>
              <a:ext uri="{FF2B5EF4-FFF2-40B4-BE49-F238E27FC236}">
                <a16:creationId xmlns:a16="http://schemas.microsoft.com/office/drawing/2014/main" id="{20FF0AD9-134F-56B9-F0D2-2EA8B433A24A}"/>
              </a:ext>
            </a:extLst>
          </p:cNvPr>
          <p:cNvSpPr txBox="1">
            <a:spLocks/>
          </p:cNvSpPr>
          <p:nvPr/>
        </p:nvSpPr>
        <p:spPr>
          <a:xfrm>
            <a:off x="0" y="890642"/>
            <a:ext cx="12192000" cy="13255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a:lnSpc>
                <a:spcPct val="150000"/>
              </a:lnSpc>
            </a:pPr>
            <a:r>
              <a:rPr lang="en-US" sz="2000" dirty="0"/>
              <a:t>CHANGE HEALTHCARE CYBER ATTACK</a:t>
            </a:r>
            <a:br>
              <a:rPr lang="en-US" sz="3600" dirty="0"/>
            </a:br>
            <a:r>
              <a:rPr lang="en-US" sz="4400" dirty="0"/>
              <a:t>…which is </a:t>
            </a:r>
            <a:r>
              <a:rPr lang="en-US" sz="4400" b="1" dirty="0"/>
              <a:t>still ongoing</a:t>
            </a:r>
            <a:endParaRPr lang="en-US" sz="4000" b="1" dirty="0"/>
          </a:p>
        </p:txBody>
      </p:sp>
      <p:cxnSp>
        <p:nvCxnSpPr>
          <p:cNvPr id="9" name="Straight Connector 8">
            <a:extLst>
              <a:ext uri="{FF2B5EF4-FFF2-40B4-BE49-F238E27FC236}">
                <a16:creationId xmlns:a16="http://schemas.microsoft.com/office/drawing/2014/main" id="{FECF0CB3-0D74-B4C4-CC40-E86D5DFF79EF}"/>
              </a:ext>
            </a:extLst>
          </p:cNvPr>
          <p:cNvCxnSpPr>
            <a:cxnSpLocks/>
          </p:cNvCxnSpPr>
          <p:nvPr/>
        </p:nvCxnSpPr>
        <p:spPr>
          <a:xfrm>
            <a:off x="3710763" y="1499191"/>
            <a:ext cx="4827181"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93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AF76BC-C7CD-73FB-3230-8FDC965B57F9}"/>
              </a:ext>
            </a:extLst>
          </p:cNvPr>
          <p:cNvSpPr/>
          <p:nvPr/>
        </p:nvSpPr>
        <p:spPr>
          <a:xfrm>
            <a:off x="0" y="1797269"/>
            <a:ext cx="12192000" cy="5060731"/>
          </a:xfrm>
          <a:prstGeom prst="rect">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70FC1A56-7DC7-6B00-43E8-990910848149}"/>
              </a:ext>
            </a:extLst>
          </p:cNvPr>
          <p:cNvGraphicFramePr>
            <a:graphicFrameLocks noGrp="1"/>
          </p:cNvGraphicFramePr>
          <p:nvPr>
            <p:extLst>
              <p:ext uri="{D42A27DB-BD31-4B8C-83A1-F6EECF244321}">
                <p14:modId xmlns:p14="http://schemas.microsoft.com/office/powerpoint/2010/main" val="1928106600"/>
              </p:ext>
            </p:extLst>
          </p:nvPr>
        </p:nvGraphicFramePr>
        <p:xfrm>
          <a:off x="439031" y="1480170"/>
          <a:ext cx="11370350" cy="4886314"/>
        </p:xfrm>
        <a:graphic>
          <a:graphicData uri="http://schemas.openxmlformats.org/drawingml/2006/table">
            <a:tbl>
              <a:tblPr/>
              <a:tblGrid>
                <a:gridCol w="421382">
                  <a:extLst>
                    <a:ext uri="{9D8B030D-6E8A-4147-A177-3AD203B41FA5}">
                      <a16:colId xmlns:a16="http://schemas.microsoft.com/office/drawing/2014/main" val="835863305"/>
                    </a:ext>
                  </a:extLst>
                </a:gridCol>
                <a:gridCol w="1957991">
                  <a:extLst>
                    <a:ext uri="{9D8B030D-6E8A-4147-A177-3AD203B41FA5}">
                      <a16:colId xmlns:a16="http://schemas.microsoft.com/office/drawing/2014/main" val="4098707801"/>
                    </a:ext>
                  </a:extLst>
                </a:gridCol>
                <a:gridCol w="3994992">
                  <a:extLst>
                    <a:ext uri="{9D8B030D-6E8A-4147-A177-3AD203B41FA5}">
                      <a16:colId xmlns:a16="http://schemas.microsoft.com/office/drawing/2014/main" val="816174054"/>
                    </a:ext>
                  </a:extLst>
                </a:gridCol>
                <a:gridCol w="4995985">
                  <a:extLst>
                    <a:ext uri="{9D8B030D-6E8A-4147-A177-3AD203B41FA5}">
                      <a16:colId xmlns:a16="http://schemas.microsoft.com/office/drawing/2014/main" val="2456628339"/>
                    </a:ext>
                  </a:extLst>
                </a:gridCol>
              </a:tblGrid>
              <a:tr h="334437">
                <a:tc gridSpan="3">
                  <a:txBody>
                    <a:bodyPr/>
                    <a:lstStyle/>
                    <a:p>
                      <a:pPr fontAlgn="b"/>
                      <a:r>
                        <a:rPr lang="en-US" sz="1200" b="1" dirty="0">
                          <a:solidFill>
                            <a:schemeClr val="bg1"/>
                          </a:solidFill>
                          <a:effectLst/>
                        </a:rPr>
                        <a:t>         FACILITY / ENTITY DETAILS</a:t>
                      </a:r>
                    </a:p>
                  </a:txBody>
                  <a:tcPr marL="99774" marR="99774" marT="13083" marB="13083" anchor="ctr">
                    <a:lnL w="12700" cap="flat" cmpd="sng" algn="ctr">
                      <a:solidFill>
                        <a:srgbClr val="E2E2E2"/>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a:p>
                  </a:txBody>
                  <a:tcPr marL="99774" marR="99774" marT="13083" marB="13083" anchor="ctr">
                    <a:lnL w="762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fontAlgn="b"/>
                      <a:endParaRPr lang="en-US" sz="1200" b="1" dirty="0">
                        <a:solidFill>
                          <a:schemeClr val="bg1"/>
                        </a:solidFill>
                        <a:effectLst/>
                      </a:endParaRPr>
                    </a:p>
                  </a:txBody>
                  <a:tcPr marL="99774" marR="99774" marT="13083" marB="1308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fontAlgn="b"/>
                      <a:r>
                        <a:rPr lang="en-US" sz="1200" b="1" dirty="0">
                          <a:solidFill>
                            <a:schemeClr val="bg1"/>
                          </a:solidFill>
                          <a:effectLst/>
                        </a:rPr>
                        <a:t>NOTABLE IMPACTS</a:t>
                      </a:r>
                    </a:p>
                  </a:txBody>
                  <a:tcPr marL="99774" marR="99774" marT="13083" marB="13083" anchor="ctr">
                    <a:lnL w="28575" cap="flat" cmpd="sng" algn="ctr">
                      <a:solidFill>
                        <a:schemeClr val="bg1"/>
                      </a:solid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870057727"/>
                  </a:ext>
                </a:extLst>
              </a:tr>
              <a:tr h="0">
                <a:tc>
                  <a:txBody>
                    <a:bodyPr/>
                    <a:lstStyle/>
                    <a:p>
                      <a:pPr algn="ctr" fontAlgn="base"/>
                      <a:r>
                        <a:rPr lang="en-US" sz="900" b="1" dirty="0">
                          <a:solidFill>
                            <a:srgbClr val="000000"/>
                          </a:solidFill>
                          <a:effectLst/>
                        </a:rPr>
                        <a:t>2024</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Ascension</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10000"/>
                        </a:lnSpc>
                        <a:spcBef>
                          <a:spcPts val="0"/>
                        </a:spcBef>
                        <a:spcAft>
                          <a:spcPts val="0"/>
                        </a:spcAft>
                        <a:buClrTx/>
                        <a:buSzTx/>
                        <a:buFontTx/>
                        <a:buNone/>
                        <a:tabLst/>
                        <a:defRPr/>
                      </a:pPr>
                      <a:r>
                        <a:rPr lang="en-US" sz="900" b="0" dirty="0">
                          <a:solidFill>
                            <a:srgbClr val="000000"/>
                          </a:solidFill>
                          <a:effectLst/>
                        </a:rPr>
                        <a:t>The largest nonprofit and Catholic health system in </a:t>
                      </a:r>
                      <a:br>
                        <a:rPr lang="en-US" sz="900" b="0" dirty="0">
                          <a:solidFill>
                            <a:srgbClr val="000000"/>
                          </a:solidFill>
                          <a:effectLst/>
                        </a:rPr>
                      </a:br>
                      <a:r>
                        <a:rPr lang="en-US" sz="900" b="0" dirty="0">
                          <a:solidFill>
                            <a:srgbClr val="000000"/>
                          </a:solidFill>
                          <a:effectLst/>
                        </a:rPr>
                        <a:t>the US with 142 hospitals, 40 senior living facilities, </a:t>
                      </a:r>
                      <a:br>
                        <a:rPr lang="en-US" sz="900" b="0" dirty="0">
                          <a:solidFill>
                            <a:srgbClr val="000000"/>
                          </a:solidFill>
                          <a:effectLst/>
                        </a:rPr>
                      </a:br>
                      <a:r>
                        <a:rPr lang="en-US" sz="900" b="0" dirty="0">
                          <a:solidFill>
                            <a:srgbClr val="000000"/>
                          </a:solidFill>
                          <a:effectLst/>
                        </a:rPr>
                        <a:t>and more than 2,600 care sites in 19 states and DC.</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One of the largest systems in the US down from May 8- June 14, with full remediation </a:t>
                      </a:r>
                      <a:r>
                        <a:rPr lang="en-US" sz="900" dirty="0" err="1">
                          <a:solidFill>
                            <a:srgbClr val="000000"/>
                          </a:solidFill>
                          <a:effectLst/>
                        </a:rPr>
                        <a:t>pending.Impacts</a:t>
                      </a:r>
                      <a:r>
                        <a:rPr lang="en-US" sz="900" dirty="0">
                          <a:solidFill>
                            <a:srgbClr val="000000"/>
                          </a:solidFill>
                          <a:effectLst/>
                        </a:rPr>
                        <a:t> to patient care were direct and immediate. PHI was compromised.</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85421573"/>
                  </a:ext>
                </a:extLst>
              </a:tr>
              <a:tr h="0">
                <a:tc>
                  <a:txBody>
                    <a:bodyPr/>
                    <a:lstStyle/>
                    <a:p>
                      <a:pPr algn="ctr" fontAlgn="base"/>
                      <a:r>
                        <a:rPr lang="en-US" sz="900" b="1" dirty="0">
                          <a:solidFill>
                            <a:srgbClr val="000000"/>
                          </a:solidFill>
                          <a:effectLst/>
                        </a:rPr>
                        <a:t>2024</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Change Healthcare</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Change has a pivotal role in managing clinical criteria for pre-authorization, verifying coverage, and processing patient claims to third parties.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Unprecedented scale, affecting over 600 providers nationwide with </a:t>
                      </a:r>
                      <a:br>
                        <a:rPr lang="en-US" sz="900" dirty="0">
                          <a:solidFill>
                            <a:srgbClr val="000000"/>
                          </a:solidFill>
                          <a:effectLst/>
                        </a:rPr>
                      </a:br>
                      <a:r>
                        <a:rPr lang="en-US" sz="900" dirty="0">
                          <a:solidFill>
                            <a:srgbClr val="000000"/>
                          </a:solidFill>
                          <a:effectLst/>
                        </a:rPr>
                        <a:t>over 100 applications impacted. </a:t>
                      </a:r>
                      <a:r>
                        <a:rPr lang="en-US" sz="900" b="1" dirty="0">
                          <a:solidFill>
                            <a:srgbClr val="000000"/>
                          </a:solidFill>
                          <a:effectLst/>
                        </a:rPr>
                        <a:t>Damages expected to exceed 1 Billion. </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6214437"/>
                  </a:ext>
                </a:extLst>
              </a:tr>
              <a:tr h="0">
                <a:tc>
                  <a:txBody>
                    <a:bodyPr/>
                    <a:lstStyle/>
                    <a:p>
                      <a:pPr algn="ctr" fontAlgn="base"/>
                      <a:r>
                        <a:rPr lang="en-US" sz="900" b="1" dirty="0">
                          <a:solidFill>
                            <a:srgbClr val="000000"/>
                          </a:solidFill>
                          <a:effectLst/>
                        </a:rPr>
                        <a:t>2017</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ECMCC</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10000"/>
                        </a:lnSpc>
                        <a:spcBef>
                          <a:spcPts val="0"/>
                        </a:spcBef>
                        <a:spcAft>
                          <a:spcPts val="0"/>
                        </a:spcAft>
                        <a:buClrTx/>
                        <a:buSzTx/>
                        <a:buFontTx/>
                        <a:buNone/>
                        <a:tabLst/>
                        <a:defRPr/>
                      </a:pPr>
                      <a:r>
                        <a:rPr lang="en-US" sz="900" b="0" dirty="0">
                          <a:solidFill>
                            <a:srgbClr val="000000"/>
                          </a:solidFill>
                          <a:effectLst/>
                        </a:rPr>
                        <a:t>Buffalo, NY  |   600+ beds (Level 1 Trauma Center)</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System access compromised – took 6 weeks for full restoration </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4733470"/>
                  </a:ext>
                </a:extLst>
              </a:tr>
              <a:tr h="0">
                <a:tc>
                  <a:txBody>
                    <a:bodyPr/>
                    <a:lstStyle/>
                    <a:p>
                      <a:pPr algn="ctr" fontAlgn="base"/>
                      <a:r>
                        <a:rPr lang="en-US" sz="900" b="1" dirty="0">
                          <a:solidFill>
                            <a:srgbClr val="000000"/>
                          </a:solidFill>
                          <a:effectLst/>
                        </a:rPr>
                        <a:t>2021</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Johnson Memorial Hospital</a:t>
                      </a:r>
                      <a:endParaRPr lang="en-US" sz="900" b="0" dirty="0">
                        <a:solidFill>
                          <a:srgbClr val="000000"/>
                        </a:solidFill>
                        <a:effectLst/>
                      </a:endParaRP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Franklin, IN  |  149 beds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b="1" dirty="0">
                          <a:solidFill>
                            <a:srgbClr val="000000"/>
                          </a:solidFill>
                          <a:effectLst/>
                        </a:rPr>
                        <a:t>Still in recovery mode 2.5 years later</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12700"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38579529"/>
                  </a:ext>
                </a:extLst>
              </a:tr>
              <a:tr h="0">
                <a:tc>
                  <a:txBody>
                    <a:bodyPr/>
                    <a:lstStyle/>
                    <a:p>
                      <a:pPr algn="ctr" fontAlgn="base"/>
                      <a:r>
                        <a:rPr lang="en-US" sz="900" b="1" dirty="0">
                          <a:solidFill>
                            <a:srgbClr val="000000"/>
                          </a:solidFill>
                          <a:effectLst/>
                        </a:rPr>
                        <a:t>2023</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Liberty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Kansas City, MO  | 199 beds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Forced to transfer patients requiring higher levels of care elsewhere</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26302175"/>
                  </a:ext>
                </a:extLst>
              </a:tr>
              <a:tr h="0">
                <a:tc>
                  <a:txBody>
                    <a:bodyPr/>
                    <a:lstStyle/>
                    <a:p>
                      <a:pPr algn="ctr" fontAlgn="base"/>
                      <a:r>
                        <a:rPr lang="en-US" sz="900" b="1" dirty="0">
                          <a:solidFill>
                            <a:srgbClr val="000000"/>
                          </a:solidFill>
                          <a:effectLst/>
                        </a:rPr>
                        <a:t>2024</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Lurie Children's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Chicago, IL  |  312 beds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Ransomware-for-hire group Rhysida sold all data online</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9826210"/>
                  </a:ext>
                </a:extLst>
              </a:tr>
              <a:tr h="0">
                <a:tc>
                  <a:txBody>
                    <a:bodyPr/>
                    <a:lstStyle/>
                    <a:p>
                      <a:pPr algn="ctr" fontAlgn="base"/>
                      <a:r>
                        <a:rPr lang="en-US" sz="900" b="1" dirty="0">
                          <a:solidFill>
                            <a:srgbClr val="000000"/>
                          </a:solidFill>
                          <a:effectLst/>
                        </a:rPr>
                        <a:t>2023</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Tri-City Medical Center</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Oceanside, CA  |  388 beds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b="1" dirty="0">
                          <a:solidFill>
                            <a:srgbClr val="000000"/>
                          </a:solidFill>
                          <a:effectLst/>
                        </a:rPr>
                        <a:t>Ransomware groups using stolen data to make specific demands on patients</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52309207"/>
                  </a:ext>
                </a:extLst>
              </a:tr>
              <a:tr h="0">
                <a:tc>
                  <a:txBody>
                    <a:bodyPr/>
                    <a:lstStyle/>
                    <a:p>
                      <a:pPr algn="ctr" fontAlgn="base"/>
                      <a:r>
                        <a:rPr lang="en-US" sz="900" b="1" dirty="0">
                          <a:solidFill>
                            <a:srgbClr val="000000"/>
                          </a:solidFill>
                          <a:effectLst/>
                        </a:rPr>
                        <a:t>2021</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St. Margaret's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Spring Valley, IL  |  44 beds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b="1" dirty="0">
                          <a:solidFill>
                            <a:srgbClr val="000000"/>
                          </a:solidFill>
                          <a:effectLst/>
                        </a:rPr>
                        <a:t>Closed in June 2023 due to cyberattack damage</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8835455"/>
                  </a:ext>
                </a:extLst>
              </a:tr>
              <a:tr h="0">
                <a:tc>
                  <a:txBody>
                    <a:bodyPr/>
                    <a:lstStyle/>
                    <a:p>
                      <a:pPr algn="ctr" fontAlgn="base"/>
                      <a:r>
                        <a:rPr lang="en-US" sz="900" b="1" dirty="0">
                          <a:solidFill>
                            <a:srgbClr val="000000"/>
                          </a:solidFill>
                          <a:effectLst/>
                        </a:rPr>
                        <a:t>2023</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St. Anthony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Chicago, IL  |  151 beds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LockBit ransomware gang posted the hospital's data, demanding nearly $900,000 ransom</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1439206"/>
                  </a:ext>
                </a:extLst>
              </a:tr>
              <a:tr h="0">
                <a:tc>
                  <a:txBody>
                    <a:bodyPr/>
                    <a:lstStyle/>
                    <a:p>
                      <a:pPr algn="ctr" fontAlgn="base"/>
                      <a:r>
                        <a:rPr lang="en-US" sz="900" b="1" dirty="0">
                          <a:solidFill>
                            <a:srgbClr val="000000"/>
                          </a:solidFill>
                          <a:effectLst/>
                        </a:rPr>
                        <a:t>2021</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Sidney &amp; Lois Eskenazi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Indianapolis, IN  |  315 beds</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Cybercriminals gained access in May, hid activity until August</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54480988"/>
                  </a:ext>
                </a:extLst>
              </a:tr>
              <a:tr h="0">
                <a:tc>
                  <a:txBody>
                    <a:bodyPr/>
                    <a:lstStyle/>
                    <a:p>
                      <a:pPr algn="ctr" fontAlgn="base"/>
                      <a:r>
                        <a:rPr lang="en-US" sz="900" b="1" dirty="0">
                          <a:solidFill>
                            <a:srgbClr val="000000"/>
                          </a:solidFill>
                          <a:effectLst/>
                        </a:rPr>
                        <a:t>2021</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Jackson County Schneck Memorial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Seymour, IN  |  60 beds </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b="1" dirty="0">
                          <a:solidFill>
                            <a:srgbClr val="000000"/>
                          </a:solidFill>
                          <a:effectLst/>
                        </a:rPr>
                        <a:t>$1.3 million class action lawsuit settlement</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4830372"/>
                  </a:ext>
                </a:extLst>
              </a:tr>
              <a:tr h="0">
                <a:tc>
                  <a:txBody>
                    <a:bodyPr/>
                    <a:lstStyle/>
                    <a:p>
                      <a:pPr algn="ctr" fontAlgn="base"/>
                      <a:r>
                        <a:rPr lang="en-US" sz="900" b="1" dirty="0">
                          <a:solidFill>
                            <a:srgbClr val="000000"/>
                          </a:solidFill>
                          <a:effectLst/>
                        </a:rPr>
                        <a:t>2023</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HSHS St. Elizabeth's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O'Fallon, IL  | 144 beds </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Operated without internet or phones for over a week, unable to process digital prescriptions</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63685506"/>
                  </a:ext>
                </a:extLst>
              </a:tr>
              <a:tr h="0">
                <a:tc>
                  <a:txBody>
                    <a:bodyPr/>
                    <a:lstStyle/>
                    <a:p>
                      <a:pPr algn="ctr" fontAlgn="base"/>
                      <a:r>
                        <a:rPr lang="en-US" sz="900" b="1" dirty="0">
                          <a:solidFill>
                            <a:srgbClr val="000000"/>
                          </a:solidFill>
                          <a:effectLst/>
                        </a:rPr>
                        <a:t>2023</a:t>
                      </a:r>
                    </a:p>
                  </a:txBody>
                  <a:tcPr marL="82296" marR="82296" marT="82296" marB="82296"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1" dirty="0">
                          <a:solidFill>
                            <a:srgbClr val="000000"/>
                          </a:solidFill>
                          <a:effectLst/>
                        </a:rPr>
                        <a:t>Margaretville Hospital</a:t>
                      </a:r>
                    </a:p>
                  </a:txBody>
                  <a:tcPr marL="82296" marR="82296" marT="82296" marB="82296" anchor="ctr">
                    <a:lnL w="9525" cap="flat" cmpd="sng" algn="ctr">
                      <a:no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base">
                        <a:lnSpc>
                          <a:spcPct val="110000"/>
                        </a:lnSpc>
                      </a:pPr>
                      <a:r>
                        <a:rPr lang="en-US" sz="900" b="0" dirty="0">
                          <a:solidFill>
                            <a:srgbClr val="000000"/>
                          </a:solidFill>
                          <a:effectLst/>
                        </a:rPr>
                        <a:t>Margaretville, NY  |  15 beds </a:t>
                      </a:r>
                    </a:p>
                  </a:txBody>
                  <a:tcPr marL="82296" marR="82296" marT="82296" marB="82296"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fontAlgn="base">
                        <a:lnSpc>
                          <a:spcPct val="110000"/>
                        </a:lnSpc>
                        <a:buFont typeface="Arial" panose="020B0604020202020204" pitchFamily="34" charset="0"/>
                        <a:buChar char="•"/>
                      </a:pPr>
                      <a:r>
                        <a:rPr lang="en-US" sz="900" dirty="0">
                          <a:solidFill>
                            <a:srgbClr val="000000"/>
                          </a:solidFill>
                          <a:effectLst/>
                        </a:rPr>
                        <a:t>Patients’</a:t>
                      </a:r>
                      <a:r>
                        <a:rPr lang="en-US" sz="900" dirty="0">
                          <a:solidFill>
                            <a:schemeClr val="tx1"/>
                          </a:solidFill>
                          <a:effectLst/>
                        </a:rPr>
                        <a:t> procedures an</a:t>
                      </a:r>
                      <a:r>
                        <a:rPr lang="en-US" sz="900" dirty="0">
                          <a:solidFill>
                            <a:srgbClr val="000000"/>
                          </a:solidFill>
                          <a:effectLst/>
                        </a:rPr>
                        <a:t>d annual cancer checks postponed or canceled</a:t>
                      </a:r>
                    </a:p>
                  </a:txBody>
                  <a:tcPr marL="82296" marR="82296" marT="82296" marB="82296" anchor="ctr">
                    <a:lnL w="9525" cap="flat" cmpd="sng" algn="ctr">
                      <a:solidFill>
                        <a:srgbClr val="E2E2E2"/>
                      </a:solidFill>
                      <a:prstDash val="solid"/>
                      <a:round/>
                      <a:headEnd type="none" w="med" len="med"/>
                      <a:tailEnd type="none" w="med" len="med"/>
                    </a:lnL>
                    <a:lnR w="7620" cap="flat" cmpd="sng" algn="ctr">
                      <a:no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4503116"/>
                  </a:ext>
                </a:extLst>
              </a:tr>
            </a:tbl>
          </a:graphicData>
        </a:graphic>
      </p:graphicFrame>
      <p:sp>
        <p:nvSpPr>
          <p:cNvPr id="9" name="TextBox 8">
            <a:extLst>
              <a:ext uri="{FF2B5EF4-FFF2-40B4-BE49-F238E27FC236}">
                <a16:creationId xmlns:a16="http://schemas.microsoft.com/office/drawing/2014/main" id="{DB6484C2-84CB-5CBB-74D5-7EA08EC96215}"/>
              </a:ext>
            </a:extLst>
          </p:cNvPr>
          <p:cNvSpPr txBox="1"/>
          <p:nvPr/>
        </p:nvSpPr>
        <p:spPr>
          <a:xfrm>
            <a:off x="439031" y="605170"/>
            <a:ext cx="11269492" cy="402961"/>
          </a:xfrm>
          <a:prstGeom prst="rect">
            <a:avLst/>
          </a:prstGeom>
          <a:noFill/>
        </p:spPr>
        <p:txBody>
          <a:bodyPr wrap="square" lIns="0" tIns="0" rIns="0" bIns="0">
            <a:noAutofit/>
          </a:bodyPr>
          <a:lstStyle/>
          <a:p>
            <a:pPr algn="ctr"/>
            <a:r>
              <a:rPr lang="en-US" sz="3600" b="1" dirty="0"/>
              <a:t>Recent cyber attacks</a:t>
            </a:r>
          </a:p>
        </p:txBody>
      </p:sp>
    </p:spTree>
    <p:extLst>
      <p:ext uri="{BB962C8B-B14F-4D97-AF65-F5344CB8AC3E}">
        <p14:creationId xmlns:p14="http://schemas.microsoft.com/office/powerpoint/2010/main" val="34940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squares&#10;&#10;Description automatically generated">
            <a:extLst>
              <a:ext uri="{FF2B5EF4-FFF2-40B4-BE49-F238E27FC236}">
                <a16:creationId xmlns:a16="http://schemas.microsoft.com/office/drawing/2014/main" id="{45B8148F-43F4-CC3B-AAFE-0B9E8CB67D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9251" b="22219"/>
          <a:stretch/>
        </p:blipFill>
        <p:spPr>
          <a:xfrm rot="10800000">
            <a:off x="0" y="2157411"/>
            <a:ext cx="12192000" cy="4700589"/>
          </a:xfrm>
          <a:prstGeom prst="rect">
            <a:avLst/>
          </a:prstGeom>
        </p:spPr>
      </p:pic>
      <p:sp>
        <p:nvSpPr>
          <p:cNvPr id="5" name="TextBox 4">
            <a:extLst>
              <a:ext uri="{FF2B5EF4-FFF2-40B4-BE49-F238E27FC236}">
                <a16:creationId xmlns:a16="http://schemas.microsoft.com/office/drawing/2014/main" id="{D41B9392-E77E-4E0A-2952-0285D9639B9D}"/>
              </a:ext>
            </a:extLst>
          </p:cNvPr>
          <p:cNvSpPr txBox="1"/>
          <p:nvPr/>
        </p:nvSpPr>
        <p:spPr>
          <a:xfrm>
            <a:off x="761999" y="3429000"/>
            <a:ext cx="8459821" cy="1432271"/>
          </a:xfrm>
          <a:prstGeom prst="rect">
            <a:avLst/>
          </a:prstGeom>
          <a:noFill/>
        </p:spPr>
        <p:txBody>
          <a:bodyPr wrap="square" lIns="0" tIns="0" rIns="0" bIns="0" rtlCol="0">
            <a:noAutofit/>
          </a:bodyPr>
          <a:lstStyle/>
          <a:p>
            <a:pPr>
              <a:spcAft>
                <a:spcPts val="1200"/>
              </a:spcAft>
            </a:pPr>
            <a:r>
              <a:rPr lang="en-US" sz="4400" dirty="0">
                <a:solidFill>
                  <a:schemeClr val="bg1">
                    <a:lumMod val="95000"/>
                  </a:schemeClr>
                </a:solidFill>
              </a:rPr>
              <a:t>Preparedness is critical to maintaining operational continuity in the face of ongoing threats. </a:t>
            </a:r>
            <a:endParaRPr lang="en-US" sz="4400" dirty="0">
              <a:solidFill>
                <a:schemeClr val="bg1"/>
              </a:solidFill>
            </a:endParaRPr>
          </a:p>
        </p:txBody>
      </p:sp>
      <p:pic>
        <p:nvPicPr>
          <p:cNvPr id="7" name="Picture 6" descr="A green square with white dots&#10;&#10;Description automatically generated">
            <a:extLst>
              <a:ext uri="{FF2B5EF4-FFF2-40B4-BE49-F238E27FC236}">
                <a16:creationId xmlns:a16="http://schemas.microsoft.com/office/drawing/2014/main" id="{E2E3FBE9-CB93-DA3D-CC4F-98EDC59DEA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716" y="1648394"/>
            <a:ext cx="1859284" cy="509017"/>
          </a:xfrm>
          <a:prstGeom prst="rect">
            <a:avLst/>
          </a:prstGeom>
        </p:spPr>
      </p:pic>
    </p:spTree>
    <p:extLst>
      <p:ext uri="{BB962C8B-B14F-4D97-AF65-F5344CB8AC3E}">
        <p14:creationId xmlns:p14="http://schemas.microsoft.com/office/powerpoint/2010/main" val="87913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7D76F4-34D3-637A-7666-3D16FDD5E080}"/>
              </a:ext>
            </a:extLst>
          </p:cNvPr>
          <p:cNvSpPr/>
          <p:nvPr/>
        </p:nvSpPr>
        <p:spPr>
          <a:xfrm>
            <a:off x="6115049" y="1614422"/>
            <a:ext cx="5248276" cy="4648221"/>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894C767-3879-F43E-1AB1-B7060F0A6ACF}"/>
              </a:ext>
            </a:extLst>
          </p:cNvPr>
          <p:cNvSpPr/>
          <p:nvPr/>
        </p:nvSpPr>
        <p:spPr>
          <a:xfrm>
            <a:off x="1019175" y="1614422"/>
            <a:ext cx="4378972" cy="4648221"/>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963D022-3B49-E2EA-86B5-AE3D21ECB853}"/>
              </a:ext>
            </a:extLst>
          </p:cNvPr>
          <p:cNvSpPr/>
          <p:nvPr/>
        </p:nvSpPr>
        <p:spPr>
          <a:xfrm>
            <a:off x="643820" y="1760759"/>
            <a:ext cx="859504" cy="859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34469"/>
            <a:ext cx="12192000" cy="515134"/>
          </a:xfrm>
        </p:spPr>
        <p:txBody>
          <a:bodyPr/>
          <a:lstStyle/>
          <a:p>
            <a:pPr algn="ctr"/>
            <a:r>
              <a:rPr lang="en-US" b="1" dirty="0"/>
              <a:t>Lessons from the Front Lines</a:t>
            </a:r>
          </a:p>
        </p:txBody>
      </p:sp>
      <p:sp>
        <p:nvSpPr>
          <p:cNvPr id="4" name="Content Placeholder 2">
            <a:extLst>
              <a:ext uri="{FF2B5EF4-FFF2-40B4-BE49-F238E27FC236}">
                <a16:creationId xmlns:a16="http://schemas.microsoft.com/office/drawing/2014/main" id="{A34F049D-FC3E-6769-1E8E-8E2AB9194599}"/>
              </a:ext>
            </a:extLst>
          </p:cNvPr>
          <p:cNvSpPr txBox="1">
            <a:spLocks/>
          </p:cNvSpPr>
          <p:nvPr/>
        </p:nvSpPr>
        <p:spPr>
          <a:xfrm>
            <a:off x="1755890" y="2620263"/>
            <a:ext cx="3054235" cy="3056637"/>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200"/>
              </a:spcAft>
              <a:buNone/>
            </a:pPr>
            <a:r>
              <a:rPr lang="en-US" sz="1400" dirty="0">
                <a:solidFill>
                  <a:schemeClr val="tx1"/>
                </a:solidFill>
                <a:latin typeface="Arial" panose="020B0604020202020204" pitchFamily="34" charset="0"/>
                <a:cs typeface="Times New Roman" panose="02020603050405020304" pitchFamily="18" charset="0"/>
              </a:rPr>
              <a:t>Organization’s network and infrastructure was brought down </a:t>
            </a:r>
            <a:br>
              <a:rPr lang="en-US" sz="1400" dirty="0">
                <a:solidFill>
                  <a:schemeClr val="tx1"/>
                </a:solidFill>
                <a:latin typeface="Arial" panose="020B0604020202020204" pitchFamily="34" charset="0"/>
                <a:cs typeface="Times New Roman" panose="02020603050405020304" pitchFamily="18" charset="0"/>
              </a:rPr>
            </a:br>
            <a:r>
              <a:rPr lang="en-US" sz="1400" dirty="0">
                <a:solidFill>
                  <a:schemeClr val="tx1"/>
                </a:solidFill>
                <a:latin typeface="Arial" panose="020B0604020202020204" pitchFamily="34" charset="0"/>
                <a:cs typeface="Times New Roman" panose="02020603050405020304" pitchFamily="18" charset="0"/>
              </a:rPr>
              <a:t>by a targeted ransomware attack.</a:t>
            </a:r>
            <a:br>
              <a:rPr lang="en-US" sz="1400" dirty="0">
                <a:solidFill>
                  <a:schemeClr val="tx1"/>
                </a:solidFill>
                <a:latin typeface="Arial" panose="020B0604020202020204" pitchFamily="34" charset="0"/>
                <a:cs typeface="Times New Roman" panose="02020603050405020304" pitchFamily="18" charset="0"/>
              </a:rPr>
            </a:br>
            <a:endParaRPr lang="en-US" sz="1400" dirty="0">
              <a:solidFill>
                <a:schemeClr val="tx1"/>
              </a:solidFill>
              <a:latin typeface="Arial" panose="020B0604020202020204" pitchFamily="34" charset="0"/>
              <a:cs typeface="Times New Roman" panose="02020603050405020304" pitchFamily="18" charset="0"/>
            </a:endParaRPr>
          </a:p>
          <a:p>
            <a:pPr marL="0" indent="0">
              <a:lnSpc>
                <a:spcPct val="110000"/>
              </a:lnSpc>
              <a:spcBef>
                <a:spcPts val="0"/>
              </a:spcBef>
              <a:spcAft>
                <a:spcPts val="1200"/>
              </a:spcAft>
              <a:buNone/>
            </a:pPr>
            <a:r>
              <a:rPr lang="en-US" sz="1400" b="1" dirty="0">
                <a:solidFill>
                  <a:schemeClr val="tx1"/>
                </a:solidFill>
                <a:latin typeface="Arial" panose="020B0604020202020204" pitchFamily="34" charset="0"/>
                <a:cs typeface="Times New Roman" panose="02020603050405020304" pitchFamily="18" charset="0"/>
              </a:rPr>
              <a:t>IMPACTS</a:t>
            </a:r>
          </a:p>
          <a:p>
            <a:pPr>
              <a:lnSpc>
                <a:spcPct val="110000"/>
              </a:lnSpc>
              <a:spcBef>
                <a:spcPts val="0"/>
              </a:spcBef>
              <a:spcAft>
                <a:spcPts val="1200"/>
              </a:spcAft>
            </a:pPr>
            <a:r>
              <a:rPr lang="en-US" sz="1400" dirty="0">
                <a:solidFill>
                  <a:schemeClr val="tx1"/>
                </a:solidFill>
                <a:latin typeface="Arial" panose="020B0604020202020204" pitchFamily="34" charset="0"/>
                <a:cs typeface="Times New Roman" panose="02020603050405020304" pitchFamily="18" charset="0"/>
              </a:rPr>
              <a:t>All aspects of operations were impacted, and most importantly, patient care was at elevated risk</a:t>
            </a:r>
          </a:p>
          <a:p>
            <a:pPr>
              <a:lnSpc>
                <a:spcPct val="110000"/>
              </a:lnSpc>
              <a:spcBef>
                <a:spcPts val="0"/>
              </a:spcBef>
              <a:spcAft>
                <a:spcPts val="1200"/>
              </a:spcAft>
            </a:pPr>
            <a:r>
              <a:rPr lang="en-US" sz="1400" dirty="0">
                <a:solidFill>
                  <a:schemeClr val="tx1"/>
                </a:solidFill>
                <a:latin typeface="Arial" panose="020B0604020202020204" pitchFamily="34" charset="0"/>
                <a:cs typeface="Times New Roman" panose="02020603050405020304" pitchFamily="18" charset="0"/>
              </a:rPr>
              <a:t>Phased system restoration took over 6 weeks but post-event recovery and reconciliation continued once systems were back online</a:t>
            </a:r>
          </a:p>
        </p:txBody>
      </p:sp>
      <p:sp>
        <p:nvSpPr>
          <p:cNvPr id="5" name="Content Placeholder 2">
            <a:extLst>
              <a:ext uri="{FF2B5EF4-FFF2-40B4-BE49-F238E27FC236}">
                <a16:creationId xmlns:a16="http://schemas.microsoft.com/office/drawing/2014/main" id="{140675DC-9C9E-59E1-9F88-7C481890B33F}"/>
              </a:ext>
            </a:extLst>
          </p:cNvPr>
          <p:cNvSpPr txBox="1">
            <a:spLocks/>
          </p:cNvSpPr>
          <p:nvPr/>
        </p:nvSpPr>
        <p:spPr>
          <a:xfrm>
            <a:off x="6798075" y="2620263"/>
            <a:ext cx="4203300" cy="3691084"/>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200"/>
              </a:spcAft>
              <a:buNone/>
            </a:pPr>
            <a:r>
              <a:rPr lang="en-US" sz="1400" dirty="0">
                <a:solidFill>
                  <a:schemeClr val="tx1"/>
                </a:solidFill>
                <a:latin typeface="Arial" panose="020B0604020202020204" pitchFamily="34" charset="0"/>
                <a:cs typeface="Times New Roman" panose="02020603050405020304" pitchFamily="18" charset="0"/>
              </a:rPr>
              <a:t>Ransomware attack brought down                              a widely-used timekeeping platform.</a:t>
            </a:r>
          </a:p>
          <a:p>
            <a:pPr marL="0" indent="0">
              <a:lnSpc>
                <a:spcPct val="110000"/>
              </a:lnSpc>
              <a:spcBef>
                <a:spcPts val="0"/>
              </a:spcBef>
              <a:spcAft>
                <a:spcPts val="1200"/>
              </a:spcAft>
              <a:buNone/>
            </a:pPr>
            <a:r>
              <a:rPr lang="en-US" sz="1400" dirty="0">
                <a:solidFill>
                  <a:schemeClr val="tx1"/>
                </a:solidFill>
                <a:latin typeface="Arial" panose="020B0604020202020204" pitchFamily="34" charset="0"/>
                <a:cs typeface="Times New Roman" panose="02020603050405020304" pitchFamily="18" charset="0"/>
              </a:rPr>
              <a:t> </a:t>
            </a:r>
          </a:p>
          <a:p>
            <a:pPr marL="0" indent="0">
              <a:lnSpc>
                <a:spcPct val="110000"/>
              </a:lnSpc>
              <a:spcBef>
                <a:spcPts val="0"/>
              </a:spcBef>
              <a:spcAft>
                <a:spcPts val="1200"/>
              </a:spcAft>
              <a:buNone/>
            </a:pPr>
            <a:r>
              <a:rPr lang="en-US" sz="1400" b="1" dirty="0">
                <a:solidFill>
                  <a:schemeClr val="tx1"/>
                </a:solidFill>
                <a:latin typeface="Arial" panose="020B0604020202020204" pitchFamily="34" charset="0"/>
                <a:cs typeface="Times New Roman" panose="02020603050405020304" pitchFamily="18" charset="0"/>
              </a:rPr>
              <a:t>IMPACTS</a:t>
            </a:r>
          </a:p>
          <a:p>
            <a:pPr>
              <a:lnSpc>
                <a:spcPct val="110000"/>
              </a:lnSpc>
              <a:spcBef>
                <a:spcPts val="0"/>
              </a:spcBef>
              <a:spcAft>
                <a:spcPts val="1200"/>
              </a:spcAft>
            </a:pPr>
            <a:r>
              <a:rPr lang="en-US" sz="1400" dirty="0">
                <a:solidFill>
                  <a:schemeClr val="tx1"/>
                </a:solidFill>
                <a:latin typeface="Arial" panose="020B0604020202020204" pitchFamily="34" charset="0"/>
                <a:cs typeface="Times New Roman" panose="02020603050405020304" pitchFamily="18" charset="0"/>
              </a:rPr>
              <a:t> Affected over 8,000 customers </a:t>
            </a:r>
            <a:br>
              <a:rPr lang="en-US" sz="1400" dirty="0">
                <a:solidFill>
                  <a:schemeClr val="tx1"/>
                </a:solidFill>
                <a:latin typeface="Arial" panose="020B0604020202020204" pitchFamily="34" charset="0"/>
                <a:cs typeface="Times New Roman" panose="02020603050405020304" pitchFamily="18" charset="0"/>
              </a:rPr>
            </a:br>
            <a:r>
              <a:rPr lang="en-US" sz="1400" dirty="0">
                <a:solidFill>
                  <a:schemeClr val="tx1"/>
                </a:solidFill>
                <a:latin typeface="Arial" panose="020B0604020202020204" pitchFamily="34" charset="0"/>
                <a:cs typeface="Times New Roman" panose="02020603050405020304" pitchFamily="18" charset="0"/>
              </a:rPr>
              <a:t>including many hospitals </a:t>
            </a:r>
          </a:p>
          <a:p>
            <a:pPr>
              <a:lnSpc>
                <a:spcPct val="110000"/>
              </a:lnSpc>
              <a:spcBef>
                <a:spcPts val="0"/>
              </a:spcBef>
              <a:spcAft>
                <a:spcPts val="1200"/>
              </a:spcAft>
            </a:pPr>
            <a:r>
              <a:rPr lang="en-US" sz="1400" dirty="0">
                <a:solidFill>
                  <a:schemeClr val="tx1"/>
                </a:solidFill>
                <a:latin typeface="Arial" panose="020B0604020202020204" pitchFamily="34" charset="0"/>
                <a:cs typeface="Times New Roman" panose="02020603050405020304" pitchFamily="18" charset="0"/>
              </a:rPr>
              <a:t>Time keeping and payroll processing functionality was unavailable to customers, including a local health system with over 10,000 employees </a:t>
            </a:r>
          </a:p>
          <a:p>
            <a:pPr>
              <a:lnSpc>
                <a:spcPct val="110000"/>
              </a:lnSpc>
              <a:spcBef>
                <a:spcPts val="0"/>
              </a:spcBef>
              <a:spcAft>
                <a:spcPts val="1200"/>
              </a:spcAft>
            </a:pPr>
            <a:r>
              <a:rPr lang="en-US" sz="1400" dirty="0">
                <a:solidFill>
                  <a:schemeClr val="tx1"/>
                </a:solidFill>
                <a:latin typeface="Arial" panose="020B0604020202020204" pitchFamily="34" charset="0"/>
                <a:cs typeface="Times New Roman" panose="02020603050405020304" pitchFamily="18" charset="0"/>
              </a:rPr>
              <a:t>Significant timing impact during post-COVID workforce challenges and year-end holiday season</a:t>
            </a:r>
          </a:p>
          <a:p>
            <a:pPr>
              <a:lnSpc>
                <a:spcPct val="110000"/>
              </a:lnSpc>
              <a:spcBef>
                <a:spcPts val="0"/>
              </a:spcBef>
              <a:spcAft>
                <a:spcPts val="1200"/>
              </a:spcAft>
            </a:pPr>
            <a:endParaRPr lang="en-US" sz="1400" dirty="0">
              <a:solidFill>
                <a:schemeClr val="tx1"/>
              </a:solidFill>
              <a:latin typeface="Arial" panose="020B0604020202020204" pitchFamily="34" charset="0"/>
              <a:cs typeface="Times New Roman" panose="02020603050405020304" pitchFamily="18" charset="0"/>
            </a:endParaRPr>
          </a:p>
        </p:txBody>
      </p:sp>
      <p:pic>
        <p:nvPicPr>
          <p:cNvPr id="11" name="Graphic 10" descr="Hospital outline">
            <a:extLst>
              <a:ext uri="{FF2B5EF4-FFF2-40B4-BE49-F238E27FC236}">
                <a16:creationId xmlns:a16="http://schemas.microsoft.com/office/drawing/2014/main" id="{3A95E420-6994-71AD-2F61-6046807C73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6610" y="1856900"/>
            <a:ext cx="625094" cy="625094"/>
          </a:xfrm>
          <a:prstGeom prst="rect">
            <a:avLst/>
          </a:prstGeom>
        </p:spPr>
      </p:pic>
      <p:sp>
        <p:nvSpPr>
          <p:cNvPr id="16" name="Content Placeholder 2">
            <a:extLst>
              <a:ext uri="{FF2B5EF4-FFF2-40B4-BE49-F238E27FC236}">
                <a16:creationId xmlns:a16="http://schemas.microsoft.com/office/drawing/2014/main" id="{CAF834D9-F34C-66A5-88CF-3CAD8E196654}"/>
              </a:ext>
            </a:extLst>
          </p:cNvPr>
          <p:cNvSpPr txBox="1">
            <a:spLocks/>
          </p:cNvSpPr>
          <p:nvPr/>
        </p:nvSpPr>
        <p:spPr>
          <a:xfrm>
            <a:off x="1810988" y="1911797"/>
            <a:ext cx="2719202" cy="550538"/>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200"/>
              </a:spcAft>
              <a:buFont typeface="Arial" pitchFamily="34" charset="0"/>
              <a:buNone/>
            </a:pPr>
            <a:r>
              <a:rPr lang="en-US" sz="1400" b="1" dirty="0">
                <a:solidFill>
                  <a:schemeClr val="tx1"/>
                </a:solidFill>
                <a:latin typeface="Arial" panose="020B0604020202020204" pitchFamily="34" charset="0"/>
                <a:cs typeface="Times New Roman" panose="02020603050405020304" pitchFamily="18" charset="0"/>
              </a:rPr>
              <a:t>600+ Bed Hospital </a:t>
            </a:r>
            <a:br>
              <a:rPr lang="en-US" sz="1400" b="1" dirty="0">
                <a:solidFill>
                  <a:schemeClr val="tx1"/>
                </a:solidFill>
                <a:latin typeface="Arial" panose="020B0604020202020204" pitchFamily="34" charset="0"/>
                <a:cs typeface="Times New Roman" panose="02020603050405020304" pitchFamily="18" charset="0"/>
              </a:rPr>
            </a:br>
            <a:r>
              <a:rPr lang="en-US" sz="1400" b="1" dirty="0">
                <a:solidFill>
                  <a:schemeClr val="tx1"/>
                </a:solidFill>
                <a:latin typeface="Arial" panose="020B0604020202020204" pitchFamily="34" charset="0"/>
                <a:cs typeface="Times New Roman" panose="02020603050405020304" pitchFamily="18" charset="0"/>
              </a:rPr>
              <a:t>Ransomware Attack</a:t>
            </a:r>
            <a:endParaRPr lang="en-US" sz="1400" dirty="0">
              <a:solidFill>
                <a:schemeClr val="tx1"/>
              </a:solidFill>
              <a:highlight>
                <a:srgbClr val="00FF00"/>
              </a:highlight>
              <a:latin typeface="Arial" panose="020B0604020202020204" pitchFamily="34"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958E8F04-4D4D-EA80-258F-FEEB3C5D25F9}"/>
              </a:ext>
            </a:extLst>
          </p:cNvPr>
          <p:cNvSpPr txBox="1">
            <a:spLocks/>
          </p:cNvSpPr>
          <p:nvPr/>
        </p:nvSpPr>
        <p:spPr>
          <a:xfrm>
            <a:off x="6798073" y="1911797"/>
            <a:ext cx="2832287" cy="575717"/>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200"/>
              </a:spcAft>
              <a:buFont typeface="Arial" pitchFamily="34" charset="0"/>
              <a:buNone/>
            </a:pPr>
            <a:r>
              <a:rPr lang="en-US" sz="1400" b="1" dirty="0">
                <a:solidFill>
                  <a:schemeClr val="tx1"/>
                </a:solidFill>
                <a:latin typeface="Arial" panose="020B0604020202020204" pitchFamily="34" charset="0"/>
                <a:cs typeface="Times New Roman" panose="02020603050405020304" pitchFamily="18" charset="0"/>
              </a:rPr>
              <a:t>Cloud Service Provider Ransomware Attack</a:t>
            </a:r>
          </a:p>
        </p:txBody>
      </p:sp>
      <p:sp>
        <p:nvSpPr>
          <p:cNvPr id="15" name="Oval 14">
            <a:extLst>
              <a:ext uri="{FF2B5EF4-FFF2-40B4-BE49-F238E27FC236}">
                <a16:creationId xmlns:a16="http://schemas.microsoft.com/office/drawing/2014/main" id="{B6B10A17-1E46-3F68-D328-F28ABD237F0E}"/>
              </a:ext>
            </a:extLst>
          </p:cNvPr>
          <p:cNvSpPr/>
          <p:nvPr/>
        </p:nvSpPr>
        <p:spPr>
          <a:xfrm>
            <a:off x="5712472" y="1760759"/>
            <a:ext cx="859504" cy="859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Internet Of Things outline">
            <a:extLst>
              <a:ext uri="{FF2B5EF4-FFF2-40B4-BE49-F238E27FC236}">
                <a16:creationId xmlns:a16="http://schemas.microsoft.com/office/drawing/2014/main" id="{54E2F52C-4567-1B10-35D9-8767DC75405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836555" y="1860969"/>
            <a:ext cx="625094" cy="625094"/>
          </a:xfrm>
          <a:prstGeom prst="rect">
            <a:avLst/>
          </a:prstGeom>
        </p:spPr>
      </p:pic>
      <p:cxnSp>
        <p:nvCxnSpPr>
          <p:cNvPr id="8" name="Straight Connector 7">
            <a:extLst>
              <a:ext uri="{FF2B5EF4-FFF2-40B4-BE49-F238E27FC236}">
                <a16:creationId xmlns:a16="http://schemas.microsoft.com/office/drawing/2014/main" id="{94CB8F1C-4035-9297-29FD-9B1271E32571}"/>
              </a:ext>
            </a:extLst>
          </p:cNvPr>
          <p:cNvCxnSpPr>
            <a:cxnSpLocks/>
          </p:cNvCxnSpPr>
          <p:nvPr/>
        </p:nvCxnSpPr>
        <p:spPr>
          <a:xfrm>
            <a:off x="1019175" y="3829050"/>
            <a:ext cx="596786" cy="0"/>
          </a:xfrm>
          <a:prstGeom prst="line">
            <a:avLst/>
          </a:prstGeom>
          <a:ln>
            <a:solidFill>
              <a:schemeClr val="accent5"/>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71D321D-30D3-958A-1819-8EF0D3565797}"/>
              </a:ext>
            </a:extLst>
          </p:cNvPr>
          <p:cNvCxnSpPr>
            <a:cxnSpLocks/>
          </p:cNvCxnSpPr>
          <p:nvPr/>
        </p:nvCxnSpPr>
        <p:spPr>
          <a:xfrm>
            <a:off x="6115049" y="3755477"/>
            <a:ext cx="511062" cy="0"/>
          </a:xfrm>
          <a:prstGeom prst="line">
            <a:avLst/>
          </a:prstGeom>
          <a:ln>
            <a:solidFill>
              <a:schemeClr val="accent5"/>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479F2E9-EDA1-3188-5131-25F0797F60C8}"/>
              </a:ext>
            </a:extLst>
          </p:cNvPr>
          <p:cNvSpPr txBox="1"/>
          <p:nvPr/>
        </p:nvSpPr>
        <p:spPr>
          <a:xfrm>
            <a:off x="0" y="6262644"/>
            <a:ext cx="12191999" cy="643908"/>
          </a:xfrm>
          <a:prstGeom prst="rect">
            <a:avLst/>
          </a:prstGeom>
          <a:solidFill>
            <a:schemeClr val="accent1"/>
          </a:solidFill>
        </p:spPr>
        <p:txBody>
          <a:bodyPr wrap="none" lIns="0" tIns="0" rIns="0" bIns="0" rtlCol="0" anchor="ctr">
            <a:noAutofit/>
          </a:bodyPr>
          <a:lstStyle/>
          <a:p>
            <a:pPr algn="ctr"/>
            <a:r>
              <a:rPr lang="en-US" dirty="0">
                <a:solidFill>
                  <a:schemeClr val="bg1"/>
                </a:solidFill>
              </a:rPr>
              <a:t>Extent of planning directly affects the ultimate impact and duration of an outage</a:t>
            </a:r>
          </a:p>
        </p:txBody>
      </p:sp>
    </p:spTree>
    <p:extLst>
      <p:ext uri="{BB962C8B-B14F-4D97-AF65-F5344CB8AC3E}">
        <p14:creationId xmlns:p14="http://schemas.microsoft.com/office/powerpoint/2010/main" val="22866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79EBBE-FDBB-66F4-4E82-33E4D1595C99}"/>
              </a:ext>
            </a:extLst>
          </p:cNvPr>
          <p:cNvSpPr/>
          <p:nvPr/>
        </p:nvSpPr>
        <p:spPr>
          <a:xfrm>
            <a:off x="6055493" y="1166447"/>
            <a:ext cx="2111010" cy="2111010"/>
          </a:xfrm>
          <a:prstGeom prst="rect">
            <a:avLst/>
          </a:prstGeom>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BCC0356-6B21-264F-FEBE-4C017CE0110F}"/>
              </a:ext>
            </a:extLst>
          </p:cNvPr>
          <p:cNvSpPr/>
          <p:nvPr/>
        </p:nvSpPr>
        <p:spPr>
          <a:xfrm>
            <a:off x="8417693" y="1166447"/>
            <a:ext cx="2111010" cy="2111010"/>
          </a:xfrm>
          <a:prstGeom prst="rect">
            <a:avLst/>
          </a:prstGeom>
          <a:solidFill>
            <a:schemeClr val="accent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8A5BAC0-80BD-0C07-CBB6-EE690712630F}"/>
              </a:ext>
            </a:extLst>
          </p:cNvPr>
          <p:cNvSpPr/>
          <p:nvPr/>
        </p:nvSpPr>
        <p:spPr>
          <a:xfrm>
            <a:off x="6055493" y="3490547"/>
            <a:ext cx="2111010" cy="2111010"/>
          </a:xfrm>
          <a:prstGeom prst="rect">
            <a:avLst/>
          </a:prstGeom>
          <a:solidFill>
            <a:schemeClr val="accent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C105D0C-7C2A-2084-27D6-885A1CFD5273}"/>
              </a:ext>
            </a:extLst>
          </p:cNvPr>
          <p:cNvSpPr/>
          <p:nvPr/>
        </p:nvSpPr>
        <p:spPr>
          <a:xfrm>
            <a:off x="8417693" y="3490547"/>
            <a:ext cx="2111010" cy="2111010"/>
          </a:xfrm>
          <a:prstGeom prst="rect">
            <a:avLst/>
          </a:prstGeom>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CAD8A329-8A25-6C14-DC3C-A5E010EADEB6}"/>
              </a:ext>
            </a:extLst>
          </p:cNvPr>
          <p:cNvSpPr>
            <a:spLocks noGrp="1"/>
          </p:cNvSpPr>
          <p:nvPr>
            <p:ph type="body" sz="quarter" idx="10"/>
          </p:nvPr>
        </p:nvSpPr>
        <p:spPr>
          <a:xfrm>
            <a:off x="1075649" y="1623232"/>
            <a:ext cx="4245382" cy="3619145"/>
          </a:xfrm>
        </p:spPr>
        <p:txBody>
          <a:bodyPr/>
          <a:lstStyle/>
          <a:p>
            <a:pPr algn="l"/>
            <a:r>
              <a:rPr lang="en-US" dirty="0"/>
              <a:t>Preparing for clinical, operational and financial continuity during a crisis</a:t>
            </a:r>
          </a:p>
        </p:txBody>
      </p:sp>
      <p:sp>
        <p:nvSpPr>
          <p:cNvPr id="4" name="TextBox 3">
            <a:extLst>
              <a:ext uri="{FF2B5EF4-FFF2-40B4-BE49-F238E27FC236}">
                <a16:creationId xmlns:a16="http://schemas.microsoft.com/office/drawing/2014/main" id="{17B34FEF-73B8-8D3E-5E25-9654A6E7D827}"/>
              </a:ext>
            </a:extLst>
          </p:cNvPr>
          <p:cNvSpPr txBox="1"/>
          <p:nvPr/>
        </p:nvSpPr>
        <p:spPr>
          <a:xfrm>
            <a:off x="8417693" y="2641630"/>
            <a:ext cx="2111010" cy="242274"/>
          </a:xfrm>
          <a:prstGeom prst="rect">
            <a:avLst/>
          </a:prstGeom>
          <a:noFill/>
        </p:spPr>
        <p:txBody>
          <a:bodyPr wrap="square" lIns="0" tIns="0" rIns="0" bIns="0" rtlCol="0">
            <a:noAutofit/>
          </a:bodyPr>
          <a:lstStyle/>
          <a:p>
            <a:pPr algn="ctr"/>
            <a:r>
              <a:rPr lang="en-US" sz="1400" b="1" dirty="0">
                <a:solidFill>
                  <a:schemeClr val="bg1"/>
                </a:solidFill>
              </a:rPr>
              <a:t>PATIENT CARE</a:t>
            </a:r>
          </a:p>
        </p:txBody>
      </p:sp>
      <p:sp>
        <p:nvSpPr>
          <p:cNvPr id="5" name="TextBox 4">
            <a:extLst>
              <a:ext uri="{FF2B5EF4-FFF2-40B4-BE49-F238E27FC236}">
                <a16:creationId xmlns:a16="http://schemas.microsoft.com/office/drawing/2014/main" id="{15CB4A08-9A5B-6A66-6B8E-601F10B9D1AA}"/>
              </a:ext>
            </a:extLst>
          </p:cNvPr>
          <p:cNvSpPr txBox="1"/>
          <p:nvPr/>
        </p:nvSpPr>
        <p:spPr>
          <a:xfrm>
            <a:off x="6055493" y="4834437"/>
            <a:ext cx="2111010" cy="407940"/>
          </a:xfrm>
          <a:prstGeom prst="rect">
            <a:avLst/>
          </a:prstGeom>
          <a:noFill/>
        </p:spPr>
        <p:txBody>
          <a:bodyPr wrap="square" lIns="0" tIns="0" rIns="0" bIns="0" rtlCol="0">
            <a:noAutofit/>
          </a:bodyPr>
          <a:lstStyle/>
          <a:p>
            <a:pPr algn="ctr"/>
            <a:r>
              <a:rPr lang="en-US" sz="1400" b="1" dirty="0">
                <a:solidFill>
                  <a:schemeClr val="bg1"/>
                </a:solidFill>
              </a:rPr>
              <a:t>REVENUE </a:t>
            </a:r>
            <a:br>
              <a:rPr lang="en-US" sz="1400" b="1" dirty="0">
                <a:solidFill>
                  <a:schemeClr val="bg1"/>
                </a:solidFill>
              </a:rPr>
            </a:br>
            <a:r>
              <a:rPr lang="en-US" sz="1400" b="1" dirty="0">
                <a:solidFill>
                  <a:schemeClr val="bg1"/>
                </a:solidFill>
              </a:rPr>
              <a:t>CYCLE </a:t>
            </a:r>
          </a:p>
        </p:txBody>
      </p:sp>
      <p:sp>
        <p:nvSpPr>
          <p:cNvPr id="6" name="TextBox 5">
            <a:extLst>
              <a:ext uri="{FF2B5EF4-FFF2-40B4-BE49-F238E27FC236}">
                <a16:creationId xmlns:a16="http://schemas.microsoft.com/office/drawing/2014/main" id="{E5934EDC-6F66-63E2-83B1-1C5E0FD25128}"/>
              </a:ext>
            </a:extLst>
          </p:cNvPr>
          <p:cNvSpPr txBox="1"/>
          <p:nvPr/>
        </p:nvSpPr>
        <p:spPr>
          <a:xfrm>
            <a:off x="8417694" y="4834437"/>
            <a:ext cx="2111010" cy="407940"/>
          </a:xfrm>
          <a:prstGeom prst="rect">
            <a:avLst/>
          </a:prstGeom>
          <a:noFill/>
        </p:spPr>
        <p:txBody>
          <a:bodyPr wrap="square" lIns="0" tIns="0" rIns="0" bIns="0" rtlCol="0">
            <a:noAutofit/>
          </a:bodyPr>
          <a:lstStyle/>
          <a:p>
            <a:pPr algn="ctr"/>
            <a:r>
              <a:rPr lang="en-US" sz="1400" b="1" dirty="0">
                <a:solidFill>
                  <a:schemeClr val="bg1"/>
                </a:solidFill>
              </a:rPr>
              <a:t>WORKFORCE MANAGEMENT</a:t>
            </a:r>
          </a:p>
        </p:txBody>
      </p:sp>
      <p:pic>
        <p:nvPicPr>
          <p:cNvPr id="11" name="Graphic 10" descr="Inpatient outline">
            <a:extLst>
              <a:ext uri="{FF2B5EF4-FFF2-40B4-BE49-F238E27FC236}">
                <a16:creationId xmlns:a16="http://schemas.microsoft.com/office/drawing/2014/main" id="{F393B4B4-2AC4-496D-4EDD-DCF9D2D72E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76189" y="1489376"/>
            <a:ext cx="1026619" cy="1026619"/>
          </a:xfrm>
          <a:prstGeom prst="rect">
            <a:avLst/>
          </a:prstGeom>
        </p:spPr>
      </p:pic>
      <p:pic>
        <p:nvPicPr>
          <p:cNvPr id="13" name="Graphic 12" descr="Arrow circle outline">
            <a:extLst>
              <a:ext uri="{FF2B5EF4-FFF2-40B4-BE49-F238E27FC236}">
                <a16:creationId xmlns:a16="http://schemas.microsoft.com/office/drawing/2014/main" id="{24123778-D46C-2F6B-69F2-073522544F6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279" y="3680659"/>
            <a:ext cx="1096150" cy="1096150"/>
          </a:xfrm>
          <a:prstGeom prst="rect">
            <a:avLst/>
          </a:prstGeom>
        </p:spPr>
      </p:pic>
      <p:pic>
        <p:nvPicPr>
          <p:cNvPr id="17" name="Graphic 16" descr="Doctor female outline">
            <a:extLst>
              <a:ext uri="{FF2B5EF4-FFF2-40B4-BE49-F238E27FC236}">
                <a16:creationId xmlns:a16="http://schemas.microsoft.com/office/drawing/2014/main" id="{ED34CC9B-52DD-9097-7A0E-64563EE09D9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47752" y="3786531"/>
            <a:ext cx="883433" cy="883433"/>
          </a:xfrm>
          <a:prstGeom prst="rect">
            <a:avLst/>
          </a:prstGeom>
        </p:spPr>
      </p:pic>
      <p:sp>
        <p:nvSpPr>
          <p:cNvPr id="3" name="TextBox 2">
            <a:extLst>
              <a:ext uri="{FF2B5EF4-FFF2-40B4-BE49-F238E27FC236}">
                <a16:creationId xmlns:a16="http://schemas.microsoft.com/office/drawing/2014/main" id="{8AFAB6ED-963E-227F-539E-3AA79C1724E9}"/>
              </a:ext>
            </a:extLst>
          </p:cNvPr>
          <p:cNvSpPr txBox="1"/>
          <p:nvPr/>
        </p:nvSpPr>
        <p:spPr>
          <a:xfrm>
            <a:off x="6055493" y="2641630"/>
            <a:ext cx="2111010" cy="275128"/>
          </a:xfrm>
          <a:prstGeom prst="rect">
            <a:avLst/>
          </a:prstGeom>
          <a:noFill/>
        </p:spPr>
        <p:txBody>
          <a:bodyPr wrap="square" lIns="0" tIns="0" rIns="0" bIns="0" rtlCol="0">
            <a:noAutofit/>
          </a:bodyPr>
          <a:lstStyle/>
          <a:p>
            <a:pPr algn="ctr"/>
            <a:r>
              <a:rPr lang="en-US" sz="1400" b="1" dirty="0">
                <a:solidFill>
                  <a:schemeClr val="bg1"/>
                </a:solidFill>
              </a:rPr>
              <a:t>DAY  ZERO</a:t>
            </a:r>
          </a:p>
        </p:txBody>
      </p:sp>
      <p:pic>
        <p:nvPicPr>
          <p:cNvPr id="9" name="Graphic 8" descr="Siren outline">
            <a:extLst>
              <a:ext uri="{FF2B5EF4-FFF2-40B4-BE49-F238E27FC236}">
                <a16:creationId xmlns:a16="http://schemas.microsoft.com/office/drawing/2014/main" id="{A4B3CFB0-3245-A66D-6B93-81B26BDF5B1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81025" y="1454745"/>
            <a:ext cx="1037404" cy="1037404"/>
          </a:xfrm>
          <a:prstGeom prst="rect">
            <a:avLst/>
          </a:prstGeom>
        </p:spPr>
      </p:pic>
      <p:sp>
        <p:nvSpPr>
          <p:cNvPr id="20" name="TextBox 19">
            <a:extLst>
              <a:ext uri="{FF2B5EF4-FFF2-40B4-BE49-F238E27FC236}">
                <a16:creationId xmlns:a16="http://schemas.microsoft.com/office/drawing/2014/main" id="{F5956C90-8C5A-67AC-114D-88B40384A232}"/>
              </a:ext>
            </a:extLst>
          </p:cNvPr>
          <p:cNvSpPr txBox="1"/>
          <p:nvPr/>
        </p:nvSpPr>
        <p:spPr>
          <a:xfrm>
            <a:off x="7005102" y="4075896"/>
            <a:ext cx="157800" cy="281011"/>
          </a:xfrm>
          <a:custGeom>
            <a:avLst/>
            <a:gdLst/>
            <a:ahLst/>
            <a:cxnLst/>
            <a:rect l="l" t="t" r="r" b="b"/>
            <a:pathLst>
              <a:path w="157800" h="281011">
                <a:moveTo>
                  <a:pt x="83116" y="143173"/>
                </a:moveTo>
                <a:lnTo>
                  <a:pt x="83116" y="243669"/>
                </a:lnTo>
                <a:cubicBezTo>
                  <a:pt x="95965" y="241948"/>
                  <a:pt x="106749" y="238421"/>
                  <a:pt x="115468" y="233086"/>
                </a:cubicBezTo>
                <a:cubicBezTo>
                  <a:pt x="124187" y="227751"/>
                  <a:pt x="130668" y="221241"/>
                  <a:pt x="134913" y="213555"/>
                </a:cubicBezTo>
                <a:cubicBezTo>
                  <a:pt x="139158" y="205868"/>
                  <a:pt x="141280" y="198010"/>
                  <a:pt x="141280" y="189979"/>
                </a:cubicBezTo>
                <a:cubicBezTo>
                  <a:pt x="141280" y="179081"/>
                  <a:pt x="138039" y="170391"/>
                  <a:pt x="131558" y="163909"/>
                </a:cubicBezTo>
                <a:cubicBezTo>
                  <a:pt x="125076" y="157427"/>
                  <a:pt x="117992" y="152867"/>
                  <a:pt x="110305" y="150228"/>
                </a:cubicBezTo>
                <a:cubicBezTo>
                  <a:pt x="102619" y="147590"/>
                  <a:pt x="93556" y="145238"/>
                  <a:pt x="83116" y="143173"/>
                </a:cubicBezTo>
                <a:close/>
                <a:moveTo>
                  <a:pt x="69006" y="35965"/>
                </a:moveTo>
                <a:cubicBezTo>
                  <a:pt x="55813" y="37686"/>
                  <a:pt x="45287" y="41271"/>
                  <a:pt x="37428" y="46721"/>
                </a:cubicBezTo>
                <a:cubicBezTo>
                  <a:pt x="29570" y="52170"/>
                  <a:pt x="24121" y="58135"/>
                  <a:pt x="21081" y="64617"/>
                </a:cubicBezTo>
                <a:cubicBezTo>
                  <a:pt x="18040" y="71099"/>
                  <a:pt x="16520" y="77208"/>
                  <a:pt x="16520" y="82944"/>
                </a:cubicBezTo>
                <a:cubicBezTo>
                  <a:pt x="16520" y="105429"/>
                  <a:pt x="34015" y="119483"/>
                  <a:pt x="69006" y="125104"/>
                </a:cubicBezTo>
                <a:close/>
                <a:moveTo>
                  <a:pt x="69006" y="0"/>
                </a:moveTo>
                <a:lnTo>
                  <a:pt x="83116" y="0"/>
                </a:lnTo>
                <a:lnTo>
                  <a:pt x="83116" y="21855"/>
                </a:lnTo>
                <a:cubicBezTo>
                  <a:pt x="102504" y="22658"/>
                  <a:pt x="122351" y="29484"/>
                  <a:pt x="142657" y="42332"/>
                </a:cubicBezTo>
                <a:lnTo>
                  <a:pt x="142657" y="61434"/>
                </a:lnTo>
                <a:cubicBezTo>
                  <a:pt x="122581" y="46290"/>
                  <a:pt x="102734" y="37686"/>
                  <a:pt x="83116" y="35621"/>
                </a:cubicBezTo>
                <a:lnTo>
                  <a:pt x="83116" y="128718"/>
                </a:lnTo>
                <a:cubicBezTo>
                  <a:pt x="132906" y="135716"/>
                  <a:pt x="157800" y="155907"/>
                  <a:pt x="157800" y="189291"/>
                </a:cubicBezTo>
                <a:cubicBezTo>
                  <a:pt x="157800" y="199042"/>
                  <a:pt x="155334" y="208851"/>
                  <a:pt x="150401" y="218717"/>
                </a:cubicBezTo>
                <a:cubicBezTo>
                  <a:pt x="145468" y="228583"/>
                  <a:pt x="137380" y="237073"/>
                  <a:pt x="126137" y="244185"/>
                </a:cubicBezTo>
                <a:cubicBezTo>
                  <a:pt x="114894" y="251298"/>
                  <a:pt x="100554" y="255657"/>
                  <a:pt x="83116" y="257264"/>
                </a:cubicBezTo>
                <a:lnTo>
                  <a:pt x="83116" y="281011"/>
                </a:lnTo>
                <a:lnTo>
                  <a:pt x="69006" y="281011"/>
                </a:lnTo>
                <a:lnTo>
                  <a:pt x="69006" y="257264"/>
                </a:lnTo>
                <a:cubicBezTo>
                  <a:pt x="60631" y="256919"/>
                  <a:pt x="53145" y="255973"/>
                  <a:pt x="46549" y="254424"/>
                </a:cubicBezTo>
                <a:cubicBezTo>
                  <a:pt x="39952" y="252875"/>
                  <a:pt x="33241" y="250495"/>
                  <a:pt x="26415" y="247283"/>
                </a:cubicBezTo>
                <a:cubicBezTo>
                  <a:pt x="19589" y="244071"/>
                  <a:pt x="10784" y="239080"/>
                  <a:pt x="0" y="232312"/>
                </a:cubicBezTo>
                <a:lnTo>
                  <a:pt x="0" y="212522"/>
                </a:lnTo>
                <a:cubicBezTo>
                  <a:pt x="13882" y="222962"/>
                  <a:pt x="25669" y="230390"/>
                  <a:pt x="35363" y="234807"/>
                </a:cubicBezTo>
                <a:cubicBezTo>
                  <a:pt x="45057" y="239224"/>
                  <a:pt x="56271" y="242292"/>
                  <a:pt x="69006" y="244013"/>
                </a:cubicBezTo>
                <a:lnTo>
                  <a:pt x="69006" y="139559"/>
                </a:lnTo>
                <a:cubicBezTo>
                  <a:pt x="57074" y="137609"/>
                  <a:pt x="46463" y="135171"/>
                  <a:pt x="37170" y="132246"/>
                </a:cubicBezTo>
                <a:cubicBezTo>
                  <a:pt x="27878" y="129320"/>
                  <a:pt x="19360" y="123957"/>
                  <a:pt x="11616" y="116156"/>
                </a:cubicBezTo>
                <a:cubicBezTo>
                  <a:pt x="3872" y="108355"/>
                  <a:pt x="0" y="97628"/>
                  <a:pt x="0" y="83976"/>
                </a:cubicBezTo>
                <a:cubicBezTo>
                  <a:pt x="0" y="75487"/>
                  <a:pt x="2037" y="66883"/>
                  <a:pt x="6109" y="58164"/>
                </a:cubicBezTo>
                <a:cubicBezTo>
                  <a:pt x="10182" y="49445"/>
                  <a:pt x="17409" y="41702"/>
                  <a:pt x="27792" y="34933"/>
                </a:cubicBezTo>
                <a:cubicBezTo>
                  <a:pt x="38174" y="28164"/>
                  <a:pt x="51912" y="23805"/>
                  <a:pt x="69006" y="21855"/>
                </a:cubicBezTo>
                <a:close/>
              </a:path>
            </a:pathLst>
          </a:custGeom>
          <a:solidFill>
            <a:schemeClr val="bg2"/>
          </a:solidFill>
          <a:ln w="9525">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solidFill>
                <a:sysClr val="windowText" lastClr="000000"/>
              </a:solidFill>
              <a:latin typeface="Abadi Extra Light" panose="020B0204020104020204" pitchFamily="34" charset="0"/>
            </a:endParaRPr>
          </a:p>
        </p:txBody>
      </p:sp>
    </p:spTree>
    <p:extLst>
      <p:ext uri="{BB962C8B-B14F-4D97-AF65-F5344CB8AC3E}">
        <p14:creationId xmlns:p14="http://schemas.microsoft.com/office/powerpoint/2010/main" val="66955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56EDBF4-5D6E-8226-5F17-7926A6E3A082}"/>
              </a:ext>
            </a:extLst>
          </p:cNvPr>
          <p:cNvSpPr/>
          <p:nvPr/>
        </p:nvSpPr>
        <p:spPr>
          <a:xfrm flipH="1">
            <a:off x="1" y="0"/>
            <a:ext cx="40586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3BD9064-EC73-FFEA-C260-F801B422F06E}"/>
              </a:ext>
            </a:extLst>
          </p:cNvPr>
          <p:cNvSpPr>
            <a:spLocks noGrp="1"/>
          </p:cNvSpPr>
          <p:nvPr>
            <p:ph idx="4294967295"/>
          </p:nvPr>
        </p:nvSpPr>
        <p:spPr>
          <a:xfrm>
            <a:off x="609600" y="1832723"/>
            <a:ext cx="3379788" cy="3677202"/>
          </a:xfrm>
        </p:spPr>
        <p:txBody>
          <a:bodyPr/>
          <a:lstStyle/>
          <a:p>
            <a:pPr marL="0" indent="0">
              <a:lnSpc>
                <a:spcPct val="100000"/>
              </a:lnSpc>
              <a:spcBef>
                <a:spcPts val="0"/>
              </a:spcBef>
              <a:spcAft>
                <a:spcPts val="1800"/>
              </a:spcAft>
              <a:buNone/>
            </a:pPr>
            <a:r>
              <a:rPr lang="en-US" sz="1600" b="1" dirty="0">
                <a:solidFill>
                  <a:schemeClr val="bg1"/>
                </a:solidFill>
              </a:rPr>
              <a:t>PLANNING FOR DAY ZERO</a:t>
            </a:r>
          </a:p>
          <a:p>
            <a:pPr marL="0" indent="0">
              <a:lnSpc>
                <a:spcPct val="100000"/>
              </a:lnSpc>
              <a:spcBef>
                <a:spcPts val="0"/>
              </a:spcBef>
              <a:spcAft>
                <a:spcPts val="1200"/>
              </a:spcAft>
              <a:buNone/>
            </a:pPr>
            <a:r>
              <a:rPr lang="en-US" sz="3600" dirty="0">
                <a:solidFill>
                  <a:schemeClr val="bg1"/>
                </a:solidFill>
              </a:rPr>
              <a:t>Proactively Enabling Immediate Response Management</a:t>
            </a:r>
          </a:p>
        </p:txBody>
      </p:sp>
      <p:graphicFrame>
        <p:nvGraphicFramePr>
          <p:cNvPr id="8" name="Table 7">
            <a:extLst>
              <a:ext uri="{FF2B5EF4-FFF2-40B4-BE49-F238E27FC236}">
                <a16:creationId xmlns:a16="http://schemas.microsoft.com/office/drawing/2014/main" id="{E752295E-5DEA-E74E-138D-8F2CD069F525}"/>
              </a:ext>
            </a:extLst>
          </p:cNvPr>
          <p:cNvGraphicFramePr>
            <a:graphicFrameLocks noGrp="1"/>
          </p:cNvGraphicFramePr>
          <p:nvPr>
            <p:extLst>
              <p:ext uri="{D42A27DB-BD31-4B8C-83A1-F6EECF244321}">
                <p14:modId xmlns:p14="http://schemas.microsoft.com/office/powerpoint/2010/main" val="2665050365"/>
              </p:ext>
            </p:extLst>
          </p:nvPr>
        </p:nvGraphicFramePr>
        <p:xfrm>
          <a:off x="5851613" y="725313"/>
          <a:ext cx="5085451" cy="5300094"/>
        </p:xfrm>
        <a:graphic>
          <a:graphicData uri="http://schemas.openxmlformats.org/drawingml/2006/table">
            <a:tbl>
              <a:tblPr/>
              <a:tblGrid>
                <a:gridCol w="1936734">
                  <a:extLst>
                    <a:ext uri="{9D8B030D-6E8A-4147-A177-3AD203B41FA5}">
                      <a16:colId xmlns:a16="http://schemas.microsoft.com/office/drawing/2014/main" val="2455698987"/>
                    </a:ext>
                  </a:extLst>
                </a:gridCol>
                <a:gridCol w="3148717">
                  <a:extLst>
                    <a:ext uri="{9D8B030D-6E8A-4147-A177-3AD203B41FA5}">
                      <a16:colId xmlns:a16="http://schemas.microsoft.com/office/drawing/2014/main" val="1509891"/>
                    </a:ext>
                  </a:extLst>
                </a:gridCol>
              </a:tblGrid>
              <a:tr h="331463">
                <a:tc>
                  <a:txBody>
                    <a:bodyPr/>
                    <a:lstStyle/>
                    <a:p>
                      <a:pPr fontAlgn="b">
                        <a:lnSpc>
                          <a:spcPct val="110000"/>
                        </a:lnSpc>
                      </a:pPr>
                      <a:r>
                        <a:rPr lang="en-US" sz="1200" b="1" dirty="0">
                          <a:solidFill>
                            <a:schemeClr val="bg1"/>
                          </a:solidFill>
                          <a:effectLst/>
                        </a:rPr>
                        <a:t>AREA OF CONCERN</a:t>
                      </a:r>
                    </a:p>
                  </a:txBody>
                  <a:tcPr marT="91440" marB="91440" anchor="ctr">
                    <a:lnL w="762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fontAlgn="b">
                        <a:lnSpc>
                          <a:spcPct val="110000"/>
                        </a:lnSpc>
                      </a:pPr>
                      <a:r>
                        <a:rPr lang="en-US" sz="1200" b="1" dirty="0">
                          <a:solidFill>
                            <a:schemeClr val="bg1"/>
                          </a:solidFill>
                          <a:effectLst/>
                        </a:rPr>
                        <a:t>PREPAREDNESS ACTIONS</a:t>
                      </a:r>
                    </a:p>
                  </a:txBody>
                  <a:tcPr marT="91440" marB="91440" anchor="ctr">
                    <a:lnL w="28575" cap="flat" cmpd="sng" algn="ctr">
                      <a:solidFill>
                        <a:schemeClr val="bg1"/>
                      </a:solid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237238913"/>
                  </a:ext>
                </a:extLst>
              </a:tr>
              <a:tr h="917321">
                <a:tc>
                  <a:txBody>
                    <a:bodyPr/>
                    <a:lstStyle/>
                    <a:p>
                      <a:pPr fontAlgn="base">
                        <a:lnSpc>
                          <a:spcPct val="110000"/>
                        </a:lnSpc>
                      </a:pPr>
                      <a:r>
                        <a:rPr lang="en-US" sz="1200" b="1" dirty="0">
                          <a:solidFill>
                            <a:srgbClr val="000000"/>
                          </a:solidFill>
                          <a:effectLst/>
                        </a:rPr>
                        <a:t>Decision Maker Identification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Clearly define roles and establish immediate downtime communication channels and interim connectivity mechanisms.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0339227"/>
                  </a:ext>
                </a:extLst>
              </a:tr>
              <a:tr h="838573">
                <a:tc>
                  <a:txBody>
                    <a:bodyPr/>
                    <a:lstStyle/>
                    <a:p>
                      <a:pPr fontAlgn="base">
                        <a:lnSpc>
                          <a:spcPct val="110000"/>
                        </a:lnSpc>
                      </a:pPr>
                      <a:r>
                        <a:rPr lang="en-US" sz="1200" b="1" dirty="0">
                          <a:solidFill>
                            <a:srgbClr val="000000"/>
                          </a:solidFill>
                          <a:effectLst/>
                        </a:rPr>
                        <a:t>Staffing for </a:t>
                      </a:r>
                      <a:br>
                        <a:rPr lang="en-US" sz="1200" b="1" dirty="0">
                          <a:solidFill>
                            <a:srgbClr val="000000"/>
                          </a:solidFill>
                          <a:effectLst/>
                        </a:rPr>
                      </a:br>
                      <a:r>
                        <a:rPr lang="en-US" sz="1200" b="1" dirty="0">
                          <a:solidFill>
                            <a:srgbClr val="000000"/>
                          </a:solidFill>
                          <a:effectLst/>
                        </a:rPr>
                        <a:t>Critical Functions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Act now to develop flexible staffing plans for essential services.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374310"/>
                  </a:ext>
                </a:extLst>
              </a:tr>
              <a:tr h="917321">
                <a:tc>
                  <a:txBody>
                    <a:bodyPr/>
                    <a:lstStyle/>
                    <a:p>
                      <a:pPr fontAlgn="base">
                        <a:lnSpc>
                          <a:spcPct val="110000"/>
                        </a:lnSpc>
                      </a:pPr>
                      <a:r>
                        <a:rPr lang="en-US" sz="1200" b="1" dirty="0">
                          <a:solidFill>
                            <a:srgbClr val="000000"/>
                          </a:solidFill>
                          <a:effectLst/>
                        </a:rPr>
                        <a:t>Stakeholder Communication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Develop communication plans for each set of stakeholders-patients, staff, and external partners- given the unique communication needs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235935"/>
                  </a:ext>
                </a:extLst>
              </a:tr>
              <a:tr h="1083156">
                <a:tc>
                  <a:txBody>
                    <a:bodyPr/>
                    <a:lstStyle/>
                    <a:p>
                      <a:pPr fontAlgn="base">
                        <a:lnSpc>
                          <a:spcPct val="110000"/>
                        </a:lnSpc>
                      </a:pPr>
                      <a:r>
                        <a:rPr lang="en-US" sz="1200" b="1" dirty="0">
                          <a:solidFill>
                            <a:srgbClr val="000000"/>
                          </a:solidFill>
                          <a:effectLst/>
                        </a:rPr>
                        <a:t>Infrastructure </a:t>
                      </a:r>
                      <a:br>
                        <a:rPr lang="en-US" sz="1200" b="1" dirty="0">
                          <a:solidFill>
                            <a:srgbClr val="000000"/>
                          </a:solidFill>
                          <a:effectLst/>
                        </a:rPr>
                      </a:br>
                      <a:r>
                        <a:rPr lang="en-US" sz="1200" b="1" dirty="0">
                          <a:solidFill>
                            <a:srgbClr val="000000"/>
                          </a:solidFill>
                          <a:effectLst/>
                        </a:rPr>
                        <a:t>&amp; Technology Recovery</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Focus on fast-tracking strategies for restoring and testing new infrastructure to reduce potential downtime significantly.</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8485855"/>
                  </a:ext>
                </a:extLst>
              </a:tr>
              <a:tr h="1083156">
                <a:tc>
                  <a:txBody>
                    <a:bodyPr/>
                    <a:lstStyle/>
                    <a:p>
                      <a:pPr fontAlgn="base">
                        <a:lnSpc>
                          <a:spcPct val="110000"/>
                        </a:lnSpc>
                      </a:pPr>
                      <a:r>
                        <a:rPr lang="en-US" sz="1200" b="1" dirty="0">
                          <a:solidFill>
                            <a:srgbClr val="000000"/>
                          </a:solidFill>
                          <a:effectLst/>
                        </a:rPr>
                        <a:t>Access to Capital / Liquidity </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What line of credit / cash reserve access is available? How do I pay vendors and know which to prioritize?</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885979"/>
                  </a:ext>
                </a:extLst>
              </a:tr>
            </a:tbl>
          </a:graphicData>
        </a:graphic>
      </p:graphicFrame>
      <p:pic>
        <p:nvPicPr>
          <p:cNvPr id="15" name="Graphic 14" descr="Employee badge outline">
            <a:extLst>
              <a:ext uri="{FF2B5EF4-FFF2-40B4-BE49-F238E27FC236}">
                <a16:creationId xmlns:a16="http://schemas.microsoft.com/office/drawing/2014/main" id="{955FC4D1-C715-C45E-B0E1-4E6B5BD8942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95860" y="2160100"/>
            <a:ext cx="640080" cy="640080"/>
          </a:xfrm>
          <a:prstGeom prst="rect">
            <a:avLst/>
          </a:prstGeom>
        </p:spPr>
      </p:pic>
      <p:pic>
        <p:nvPicPr>
          <p:cNvPr id="16" name="Graphic 15" descr="Target Audience outline">
            <a:extLst>
              <a:ext uri="{FF2B5EF4-FFF2-40B4-BE49-F238E27FC236}">
                <a16:creationId xmlns:a16="http://schemas.microsoft.com/office/drawing/2014/main" id="{7A171022-8BA4-D2DB-EAEC-8D0E6E2AC64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795860" y="1227917"/>
            <a:ext cx="640080" cy="640080"/>
          </a:xfrm>
          <a:prstGeom prst="rect">
            <a:avLst/>
          </a:prstGeom>
        </p:spPr>
      </p:pic>
      <p:pic>
        <p:nvPicPr>
          <p:cNvPr id="17" name="Graphic 16" descr="Plugged Unplugged outline">
            <a:extLst>
              <a:ext uri="{FF2B5EF4-FFF2-40B4-BE49-F238E27FC236}">
                <a16:creationId xmlns:a16="http://schemas.microsoft.com/office/drawing/2014/main" id="{8D3C032F-04FA-1F88-20D6-69876B79E55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870601" y="4111744"/>
            <a:ext cx="640080" cy="640080"/>
          </a:xfrm>
          <a:prstGeom prst="rect">
            <a:avLst/>
          </a:prstGeom>
        </p:spPr>
      </p:pic>
      <p:pic>
        <p:nvPicPr>
          <p:cNvPr id="18" name="Graphic 17" descr="Speaker phone outline">
            <a:extLst>
              <a:ext uri="{FF2B5EF4-FFF2-40B4-BE49-F238E27FC236}">
                <a16:creationId xmlns:a16="http://schemas.microsoft.com/office/drawing/2014/main" id="{D5620138-08F9-4050-C288-8CBEF41A531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870601" y="3127120"/>
            <a:ext cx="640080" cy="640080"/>
          </a:xfrm>
          <a:prstGeom prst="rect">
            <a:avLst/>
          </a:prstGeom>
        </p:spPr>
      </p:pic>
      <p:cxnSp>
        <p:nvCxnSpPr>
          <p:cNvPr id="4" name="Straight Connector 3">
            <a:extLst>
              <a:ext uri="{FF2B5EF4-FFF2-40B4-BE49-F238E27FC236}">
                <a16:creationId xmlns:a16="http://schemas.microsoft.com/office/drawing/2014/main" id="{F408C1A2-A4E7-8376-0402-322342440F28}"/>
              </a:ext>
            </a:extLst>
          </p:cNvPr>
          <p:cNvCxnSpPr/>
          <p:nvPr/>
        </p:nvCxnSpPr>
        <p:spPr>
          <a:xfrm>
            <a:off x="609600" y="2221841"/>
            <a:ext cx="2582067"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9" name="Picture 8" descr="A green square with white dots&#10;&#10;Description automatically generated">
            <a:extLst>
              <a:ext uri="{FF2B5EF4-FFF2-40B4-BE49-F238E27FC236}">
                <a16:creationId xmlns:a16="http://schemas.microsoft.com/office/drawing/2014/main" id="{38F33FCB-E3B1-C6A3-EBC9-4BC55D25BFF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pic>
        <p:nvPicPr>
          <p:cNvPr id="10" name="Graphic 9" descr="Siren outline">
            <a:extLst>
              <a:ext uri="{FF2B5EF4-FFF2-40B4-BE49-F238E27FC236}">
                <a16:creationId xmlns:a16="http://schemas.microsoft.com/office/drawing/2014/main" id="{72C6E706-B1B6-7359-6958-8E56D7CC306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85025" y="397660"/>
            <a:ext cx="1037404" cy="1037404"/>
          </a:xfrm>
          <a:prstGeom prst="rect">
            <a:avLst/>
          </a:prstGeom>
        </p:spPr>
      </p:pic>
      <p:pic>
        <p:nvPicPr>
          <p:cNvPr id="2" name="Graphic 1" descr="Piggy Bank outline">
            <a:extLst>
              <a:ext uri="{FF2B5EF4-FFF2-40B4-BE49-F238E27FC236}">
                <a16:creationId xmlns:a16="http://schemas.microsoft.com/office/drawing/2014/main" id="{F805F707-E19A-9B3A-C1B9-7867AD1056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902131" y="5189885"/>
            <a:ext cx="640080" cy="640080"/>
          </a:xfrm>
          <a:prstGeom prst="rect">
            <a:avLst/>
          </a:prstGeom>
        </p:spPr>
      </p:pic>
    </p:spTree>
    <p:extLst>
      <p:ext uri="{BB962C8B-B14F-4D97-AF65-F5344CB8AC3E}">
        <p14:creationId xmlns:p14="http://schemas.microsoft.com/office/powerpoint/2010/main" val="301931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56EDBF4-5D6E-8226-5F17-7926A6E3A082}"/>
              </a:ext>
            </a:extLst>
          </p:cNvPr>
          <p:cNvSpPr/>
          <p:nvPr/>
        </p:nvSpPr>
        <p:spPr>
          <a:xfrm flipH="1">
            <a:off x="1" y="0"/>
            <a:ext cx="4058652" cy="6858000"/>
          </a:xfrm>
          <a:prstGeom prst="rect">
            <a:avLst/>
          </a:prstGeom>
          <a:solidFill>
            <a:srgbClr val="004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E752295E-5DEA-E74E-138D-8F2CD069F525}"/>
              </a:ext>
            </a:extLst>
          </p:cNvPr>
          <p:cNvGraphicFramePr>
            <a:graphicFrameLocks noGrp="1"/>
          </p:cNvGraphicFramePr>
          <p:nvPr>
            <p:extLst>
              <p:ext uri="{D42A27DB-BD31-4B8C-83A1-F6EECF244321}">
                <p14:modId xmlns:p14="http://schemas.microsoft.com/office/powerpoint/2010/main" val="2137449719"/>
              </p:ext>
            </p:extLst>
          </p:nvPr>
        </p:nvGraphicFramePr>
        <p:xfrm>
          <a:off x="5704469" y="931872"/>
          <a:ext cx="5111577" cy="4745028"/>
        </p:xfrm>
        <a:graphic>
          <a:graphicData uri="http://schemas.openxmlformats.org/drawingml/2006/table">
            <a:tbl>
              <a:tblPr/>
              <a:tblGrid>
                <a:gridCol w="1993908">
                  <a:extLst>
                    <a:ext uri="{9D8B030D-6E8A-4147-A177-3AD203B41FA5}">
                      <a16:colId xmlns:a16="http://schemas.microsoft.com/office/drawing/2014/main" val="2455698987"/>
                    </a:ext>
                  </a:extLst>
                </a:gridCol>
                <a:gridCol w="3117669">
                  <a:extLst>
                    <a:ext uri="{9D8B030D-6E8A-4147-A177-3AD203B41FA5}">
                      <a16:colId xmlns:a16="http://schemas.microsoft.com/office/drawing/2014/main" val="1509891"/>
                    </a:ext>
                  </a:extLst>
                </a:gridCol>
              </a:tblGrid>
              <a:tr h="316121">
                <a:tc>
                  <a:txBody>
                    <a:bodyPr/>
                    <a:lstStyle/>
                    <a:p>
                      <a:pPr fontAlgn="b">
                        <a:lnSpc>
                          <a:spcPct val="110000"/>
                        </a:lnSpc>
                      </a:pPr>
                      <a:r>
                        <a:rPr lang="en-US" sz="1200" b="1" dirty="0">
                          <a:solidFill>
                            <a:schemeClr val="bg1"/>
                          </a:solidFill>
                          <a:effectLst/>
                        </a:rPr>
                        <a:t>AREA OF CONCERN</a:t>
                      </a:r>
                    </a:p>
                  </a:txBody>
                  <a:tcPr marT="91440" marB="91440" anchor="ctr">
                    <a:lnL w="762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fontAlgn="b">
                        <a:lnSpc>
                          <a:spcPct val="110000"/>
                        </a:lnSpc>
                      </a:pPr>
                      <a:r>
                        <a:rPr lang="en-US" sz="1200" b="1" dirty="0">
                          <a:solidFill>
                            <a:schemeClr val="bg1"/>
                          </a:solidFill>
                          <a:effectLst/>
                        </a:rPr>
                        <a:t>PREPAREDNESS ACTIONS</a:t>
                      </a:r>
                    </a:p>
                  </a:txBody>
                  <a:tcPr marT="91440" marB="91440" anchor="ctr">
                    <a:lnL w="28575" cap="flat" cmpd="sng" algn="ctr">
                      <a:solidFill>
                        <a:schemeClr val="bg1"/>
                      </a:solid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237238913"/>
                  </a:ext>
                </a:extLst>
              </a:tr>
              <a:tr h="819631">
                <a:tc>
                  <a:txBody>
                    <a:bodyPr/>
                    <a:lstStyle/>
                    <a:p>
                      <a:pPr fontAlgn="base">
                        <a:lnSpc>
                          <a:spcPct val="110000"/>
                        </a:lnSpc>
                      </a:pPr>
                      <a:r>
                        <a:rPr lang="en-US" sz="1200" b="1" dirty="0">
                          <a:solidFill>
                            <a:srgbClr val="000000"/>
                          </a:solidFill>
                          <a:effectLst/>
                        </a:rPr>
                        <a:t>Scheduling, Triage </a:t>
                      </a:r>
                      <a:br>
                        <a:rPr lang="en-US" sz="1200" b="1" dirty="0">
                          <a:solidFill>
                            <a:srgbClr val="000000"/>
                          </a:solidFill>
                          <a:effectLst/>
                        </a:rPr>
                      </a:br>
                      <a:r>
                        <a:rPr lang="en-US" sz="1200" b="1" dirty="0">
                          <a:solidFill>
                            <a:srgbClr val="000000"/>
                          </a:solidFill>
                          <a:effectLst/>
                        </a:rPr>
                        <a:t>&amp; Registration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Develop redundancy in scheduling and triage systems to ensure reliability.</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0339227"/>
                  </a:ext>
                </a:extLst>
              </a:tr>
              <a:tr h="819631">
                <a:tc>
                  <a:txBody>
                    <a:bodyPr/>
                    <a:lstStyle/>
                    <a:p>
                      <a:pPr fontAlgn="base">
                        <a:lnSpc>
                          <a:spcPct val="110000"/>
                        </a:lnSpc>
                      </a:pPr>
                      <a:r>
                        <a:rPr lang="en-US" sz="1200" b="1" dirty="0">
                          <a:solidFill>
                            <a:srgbClr val="000000"/>
                          </a:solidFill>
                          <a:effectLst/>
                        </a:rPr>
                        <a:t>Access to </a:t>
                      </a:r>
                      <a:br>
                        <a:rPr lang="en-US" sz="1200" b="1" dirty="0">
                          <a:solidFill>
                            <a:srgbClr val="000000"/>
                          </a:solidFill>
                          <a:effectLst/>
                        </a:rPr>
                      </a:br>
                      <a:r>
                        <a:rPr lang="en-US" sz="1200" b="1" dirty="0">
                          <a:solidFill>
                            <a:srgbClr val="000000"/>
                          </a:solidFill>
                          <a:effectLst/>
                        </a:rPr>
                        <a:t>Patient Records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Enhance backup solutions for patient records to prevent access issues and prepare for manual charting.</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374310"/>
                  </a:ext>
                </a:extLst>
              </a:tr>
              <a:tr h="819631">
                <a:tc>
                  <a:txBody>
                    <a:bodyPr/>
                    <a:lstStyle/>
                    <a:p>
                      <a:pPr fontAlgn="base">
                        <a:lnSpc>
                          <a:spcPct val="110000"/>
                        </a:lnSpc>
                      </a:pPr>
                      <a:r>
                        <a:rPr lang="en-US" sz="1200" b="1" dirty="0">
                          <a:solidFill>
                            <a:srgbClr val="000000"/>
                          </a:solidFill>
                          <a:effectLst/>
                        </a:rPr>
                        <a:t>Departmental Communication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Establish secure and reliable communication links between departments.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235935"/>
                  </a:ext>
                </a:extLst>
              </a:tr>
              <a:tr h="1109073">
                <a:tc>
                  <a:txBody>
                    <a:bodyPr/>
                    <a:lstStyle/>
                    <a:p>
                      <a:pPr fontAlgn="base">
                        <a:lnSpc>
                          <a:spcPct val="110000"/>
                        </a:lnSpc>
                      </a:pPr>
                      <a:r>
                        <a:rPr lang="en-US" sz="1200" b="1" dirty="0">
                          <a:solidFill>
                            <a:srgbClr val="000000"/>
                          </a:solidFill>
                          <a:effectLst/>
                        </a:rPr>
                        <a:t>Medication </a:t>
                      </a:r>
                    </a:p>
                    <a:p>
                      <a:pPr fontAlgn="base">
                        <a:lnSpc>
                          <a:spcPct val="110000"/>
                        </a:lnSpc>
                      </a:pPr>
                      <a:r>
                        <a:rPr lang="en-US" sz="1200" b="1" dirty="0">
                          <a:solidFill>
                            <a:srgbClr val="000000"/>
                          </a:solidFill>
                          <a:effectLst/>
                        </a:rPr>
                        <a:t>Safety</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Strengthen processes to monitor drug interactions and controlled substance dispensing, using both automated systems and manual checks.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8485855"/>
                  </a:ext>
                </a:extLst>
              </a:tr>
              <a:tr h="825843">
                <a:tc>
                  <a:txBody>
                    <a:bodyPr/>
                    <a:lstStyle/>
                    <a:p>
                      <a:pPr fontAlgn="base">
                        <a:lnSpc>
                          <a:spcPct val="110000"/>
                        </a:lnSpc>
                      </a:pPr>
                      <a:r>
                        <a:rPr lang="en-US" sz="1200" b="1" dirty="0">
                          <a:solidFill>
                            <a:srgbClr val="000000"/>
                          </a:solidFill>
                          <a:effectLst/>
                        </a:rPr>
                        <a:t>Dietary </a:t>
                      </a:r>
                      <a:br>
                        <a:rPr lang="en-US" sz="1200" b="1" dirty="0">
                          <a:solidFill>
                            <a:srgbClr val="000000"/>
                          </a:solidFill>
                          <a:effectLst/>
                        </a:rPr>
                      </a:br>
                      <a:r>
                        <a:rPr lang="en-US" sz="1200" b="1" dirty="0">
                          <a:solidFill>
                            <a:srgbClr val="000000"/>
                          </a:solidFill>
                          <a:effectLst/>
                        </a:rPr>
                        <a:t>Management</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864" marR="0" indent="0" algn="l" rtl="0" eaLnBrk="1" fontAlgn="auto" latinLnBrk="0" hangingPunct="1">
                        <a:lnSpc>
                          <a:spcPct val="110000"/>
                        </a:lnSpc>
                        <a:spcBef>
                          <a:spcPts val="0"/>
                        </a:spcBef>
                        <a:spcAft>
                          <a:spcPts val="0"/>
                        </a:spcAft>
                      </a:pPr>
                      <a:r>
                        <a:rPr lang="en-US" sz="1200" dirty="0">
                          <a:solidFill>
                            <a:srgbClr val="000000"/>
                          </a:solidFill>
                          <a:effectLst/>
                        </a:rPr>
                        <a:t>Implement robust systems to identify dietary risks and allergies, ensuring patient safety and compliance.</a:t>
                      </a:r>
                      <a:r>
                        <a:rPr lang="en-US" sz="1200" b="0" i="0" u="none" strike="noStrike" kern="1200" dirty="0">
                          <a:solidFill>
                            <a:srgbClr val="000000"/>
                          </a:solidFill>
                          <a:effectLst/>
                          <a:latin typeface="Calibri" panose="020F0502020204030204" pitchFamily="34" charset="0"/>
                        </a:rPr>
                        <a:t> </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673880"/>
                  </a:ext>
                </a:extLst>
              </a:tr>
            </a:tbl>
          </a:graphicData>
        </a:graphic>
      </p:graphicFrame>
      <p:pic>
        <p:nvPicPr>
          <p:cNvPr id="9" name="Graphic 8" descr="Open folder outline">
            <a:extLst>
              <a:ext uri="{FF2B5EF4-FFF2-40B4-BE49-F238E27FC236}">
                <a16:creationId xmlns:a16="http://schemas.microsoft.com/office/drawing/2014/main" id="{8AB09435-679B-0331-55F7-1A30BED36E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768617" y="2210330"/>
            <a:ext cx="580423" cy="580423"/>
          </a:xfrm>
          <a:prstGeom prst="rect">
            <a:avLst/>
          </a:prstGeom>
        </p:spPr>
      </p:pic>
      <p:pic>
        <p:nvPicPr>
          <p:cNvPr id="10" name="Graphic 9" descr="Monthly calendar outline">
            <a:extLst>
              <a:ext uri="{FF2B5EF4-FFF2-40B4-BE49-F238E27FC236}">
                <a16:creationId xmlns:a16="http://schemas.microsoft.com/office/drawing/2014/main" id="{92960C7F-7A4C-7B41-A012-DAFF8E345DD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768617" y="1443004"/>
            <a:ext cx="580423" cy="580423"/>
          </a:xfrm>
          <a:prstGeom prst="rect">
            <a:avLst/>
          </a:prstGeom>
        </p:spPr>
      </p:pic>
      <p:pic>
        <p:nvPicPr>
          <p:cNvPr id="11" name="Graphic 10" descr="Medicine outline">
            <a:extLst>
              <a:ext uri="{FF2B5EF4-FFF2-40B4-BE49-F238E27FC236}">
                <a16:creationId xmlns:a16="http://schemas.microsoft.com/office/drawing/2014/main" id="{4333A018-9B10-6F88-072F-C0C30AFB2C0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768617" y="4005993"/>
            <a:ext cx="580423" cy="580423"/>
          </a:xfrm>
          <a:prstGeom prst="rect">
            <a:avLst/>
          </a:prstGeom>
        </p:spPr>
      </p:pic>
      <p:pic>
        <p:nvPicPr>
          <p:cNvPr id="12" name="Graphic 11" descr="Megaphone outline">
            <a:extLst>
              <a:ext uri="{FF2B5EF4-FFF2-40B4-BE49-F238E27FC236}">
                <a16:creationId xmlns:a16="http://schemas.microsoft.com/office/drawing/2014/main" id="{DF7ACCA6-FE24-EA8A-A95D-86E476C745C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768617" y="3024020"/>
            <a:ext cx="580423" cy="580423"/>
          </a:xfrm>
          <a:prstGeom prst="rect">
            <a:avLst/>
          </a:prstGeom>
        </p:spPr>
      </p:pic>
      <p:pic>
        <p:nvPicPr>
          <p:cNvPr id="13" name="Graphic 12" descr="Fork and knife outline">
            <a:extLst>
              <a:ext uri="{FF2B5EF4-FFF2-40B4-BE49-F238E27FC236}">
                <a16:creationId xmlns:a16="http://schemas.microsoft.com/office/drawing/2014/main" id="{01D7AAB8-9A5E-BAA8-84DC-7BDEF78D26F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4813864" y="5022804"/>
            <a:ext cx="498366" cy="498366"/>
          </a:xfrm>
          <a:prstGeom prst="rect">
            <a:avLst/>
          </a:prstGeom>
        </p:spPr>
      </p:pic>
      <p:sp>
        <p:nvSpPr>
          <p:cNvPr id="2" name="Content Placeholder 2">
            <a:extLst>
              <a:ext uri="{FF2B5EF4-FFF2-40B4-BE49-F238E27FC236}">
                <a16:creationId xmlns:a16="http://schemas.microsoft.com/office/drawing/2014/main" id="{597D8CF1-B4A1-E826-D5C9-6E15641D2BD3}"/>
              </a:ext>
            </a:extLst>
          </p:cNvPr>
          <p:cNvSpPr txBox="1">
            <a:spLocks/>
          </p:cNvSpPr>
          <p:nvPr/>
        </p:nvSpPr>
        <p:spPr>
          <a:xfrm>
            <a:off x="609600" y="2398991"/>
            <a:ext cx="3379788" cy="3110934"/>
          </a:xfrm>
          <a:prstGeom prst="rect">
            <a:avLst/>
          </a:prstGeom>
        </p:spPr>
        <p:txBody>
          <a:bodyPr vert="horz" lIns="0" tIns="0" rIns="0" bIns="0"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None/>
            </a:pPr>
            <a:r>
              <a:rPr lang="en-US" sz="1600" b="1" dirty="0">
                <a:solidFill>
                  <a:schemeClr val="bg1"/>
                </a:solidFill>
              </a:rPr>
              <a:t>PATIENT CARE</a:t>
            </a:r>
            <a:endParaRPr lang="en-US" sz="3600" dirty="0">
              <a:solidFill>
                <a:schemeClr val="bg1"/>
              </a:solidFill>
            </a:endParaRPr>
          </a:p>
          <a:p>
            <a:pPr marL="0" indent="0">
              <a:lnSpc>
                <a:spcPct val="100000"/>
              </a:lnSpc>
              <a:spcAft>
                <a:spcPts val="0"/>
              </a:spcAft>
              <a:buFont typeface="Arial" panose="020B0604020202020204" pitchFamily="34" charset="0"/>
              <a:buNone/>
            </a:pPr>
            <a:r>
              <a:rPr lang="en-US" sz="3600" dirty="0">
                <a:solidFill>
                  <a:schemeClr val="bg1"/>
                </a:solidFill>
              </a:rPr>
              <a:t>Overcoming</a:t>
            </a:r>
          </a:p>
          <a:p>
            <a:pPr marL="0" indent="0">
              <a:lnSpc>
                <a:spcPct val="100000"/>
              </a:lnSpc>
              <a:spcAft>
                <a:spcPts val="0"/>
              </a:spcAft>
              <a:buFont typeface="Arial" panose="020B0604020202020204" pitchFamily="34" charset="0"/>
              <a:buNone/>
            </a:pPr>
            <a:r>
              <a:rPr lang="en-US" sz="3600" dirty="0">
                <a:solidFill>
                  <a:schemeClr val="bg1"/>
                </a:solidFill>
              </a:rPr>
              <a:t>Mission-Critical</a:t>
            </a:r>
          </a:p>
          <a:p>
            <a:pPr marL="0" indent="0">
              <a:lnSpc>
                <a:spcPct val="100000"/>
              </a:lnSpc>
              <a:spcAft>
                <a:spcPts val="0"/>
              </a:spcAft>
              <a:buFont typeface="Arial" panose="020B0604020202020204" pitchFamily="34" charset="0"/>
              <a:buNone/>
            </a:pPr>
            <a:r>
              <a:rPr lang="en-US" sz="3600" dirty="0">
                <a:solidFill>
                  <a:schemeClr val="bg1"/>
                </a:solidFill>
              </a:rPr>
              <a:t>Threats</a:t>
            </a:r>
          </a:p>
        </p:txBody>
      </p:sp>
      <p:cxnSp>
        <p:nvCxnSpPr>
          <p:cNvPr id="4" name="Straight Connector 3">
            <a:extLst>
              <a:ext uri="{FF2B5EF4-FFF2-40B4-BE49-F238E27FC236}">
                <a16:creationId xmlns:a16="http://schemas.microsoft.com/office/drawing/2014/main" id="{B6635667-4A08-41F2-0379-CC5F3F7F77FB}"/>
              </a:ext>
            </a:extLst>
          </p:cNvPr>
          <p:cNvCxnSpPr>
            <a:cxnSpLocks/>
          </p:cNvCxnSpPr>
          <p:nvPr/>
        </p:nvCxnSpPr>
        <p:spPr>
          <a:xfrm>
            <a:off x="609600" y="2798500"/>
            <a:ext cx="146304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6" name="Picture 5" descr="A green square with white dots&#10;&#10;Description automatically generated">
            <a:extLst>
              <a:ext uri="{FF2B5EF4-FFF2-40B4-BE49-F238E27FC236}">
                <a16:creationId xmlns:a16="http://schemas.microsoft.com/office/drawing/2014/main" id="{E855AFE4-3F8B-361B-2308-FAD2BAA5DA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pic>
        <p:nvPicPr>
          <p:cNvPr id="16" name="Graphic 15" descr="Inpatient outline">
            <a:extLst>
              <a:ext uri="{FF2B5EF4-FFF2-40B4-BE49-F238E27FC236}">
                <a16:creationId xmlns:a16="http://schemas.microsoft.com/office/drawing/2014/main" id="{03BF9777-FDAF-6A71-0A8A-8A8AAD0F6A5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28875" y="401863"/>
            <a:ext cx="1026619" cy="1026619"/>
          </a:xfrm>
          <a:prstGeom prst="rect">
            <a:avLst/>
          </a:prstGeom>
        </p:spPr>
      </p:pic>
    </p:spTree>
    <p:extLst>
      <p:ext uri="{BB962C8B-B14F-4D97-AF65-F5344CB8AC3E}">
        <p14:creationId xmlns:p14="http://schemas.microsoft.com/office/powerpoint/2010/main" val="255634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56EDBF4-5D6E-8226-5F17-7926A6E3A082}"/>
              </a:ext>
            </a:extLst>
          </p:cNvPr>
          <p:cNvSpPr/>
          <p:nvPr/>
        </p:nvSpPr>
        <p:spPr>
          <a:xfrm flipH="1">
            <a:off x="1" y="0"/>
            <a:ext cx="4058652" cy="6858000"/>
          </a:xfrm>
          <a:prstGeom prst="rect">
            <a:avLst/>
          </a:prstGeom>
          <a:solidFill>
            <a:srgbClr val="004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E752295E-5DEA-E74E-138D-8F2CD069F525}"/>
              </a:ext>
            </a:extLst>
          </p:cNvPr>
          <p:cNvGraphicFramePr>
            <a:graphicFrameLocks noGrp="1"/>
          </p:cNvGraphicFramePr>
          <p:nvPr>
            <p:extLst>
              <p:ext uri="{D42A27DB-BD31-4B8C-83A1-F6EECF244321}">
                <p14:modId xmlns:p14="http://schemas.microsoft.com/office/powerpoint/2010/main" val="243818542"/>
              </p:ext>
            </p:extLst>
          </p:nvPr>
        </p:nvGraphicFramePr>
        <p:xfrm>
          <a:off x="5639110" y="843191"/>
          <a:ext cx="5476565" cy="5171618"/>
        </p:xfrm>
        <a:graphic>
          <a:graphicData uri="http://schemas.openxmlformats.org/drawingml/2006/table">
            <a:tbl>
              <a:tblPr/>
              <a:tblGrid>
                <a:gridCol w="1885640">
                  <a:extLst>
                    <a:ext uri="{9D8B030D-6E8A-4147-A177-3AD203B41FA5}">
                      <a16:colId xmlns:a16="http://schemas.microsoft.com/office/drawing/2014/main" val="2455698987"/>
                    </a:ext>
                  </a:extLst>
                </a:gridCol>
                <a:gridCol w="3590925">
                  <a:extLst>
                    <a:ext uri="{9D8B030D-6E8A-4147-A177-3AD203B41FA5}">
                      <a16:colId xmlns:a16="http://schemas.microsoft.com/office/drawing/2014/main" val="1509891"/>
                    </a:ext>
                  </a:extLst>
                </a:gridCol>
              </a:tblGrid>
              <a:tr h="388183">
                <a:tc>
                  <a:txBody>
                    <a:bodyPr/>
                    <a:lstStyle/>
                    <a:p>
                      <a:pPr fontAlgn="b">
                        <a:lnSpc>
                          <a:spcPct val="110000"/>
                        </a:lnSpc>
                      </a:pPr>
                      <a:r>
                        <a:rPr lang="en-US" sz="1200" b="1" dirty="0">
                          <a:solidFill>
                            <a:schemeClr val="bg1"/>
                          </a:solidFill>
                          <a:effectLst/>
                        </a:rPr>
                        <a:t>AREA OF CONCERN</a:t>
                      </a:r>
                    </a:p>
                  </a:txBody>
                  <a:tcPr marT="91440" marB="91440" anchor="ctr">
                    <a:lnL w="762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fontAlgn="b">
                        <a:lnSpc>
                          <a:spcPct val="110000"/>
                        </a:lnSpc>
                      </a:pPr>
                      <a:r>
                        <a:rPr lang="en-US" sz="1200" b="1" dirty="0">
                          <a:solidFill>
                            <a:schemeClr val="bg1"/>
                          </a:solidFill>
                          <a:effectLst/>
                        </a:rPr>
                        <a:t>PREPAREDNESS ACTIONS</a:t>
                      </a:r>
                    </a:p>
                  </a:txBody>
                  <a:tcPr marT="91440" marB="91440" anchor="ctr">
                    <a:lnL w="28575" cap="flat" cmpd="sng" algn="ctr">
                      <a:solidFill>
                        <a:schemeClr val="bg1"/>
                      </a:solid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237238913"/>
                  </a:ext>
                </a:extLst>
              </a:tr>
              <a:tr h="1074295">
                <a:tc>
                  <a:txBody>
                    <a:bodyPr/>
                    <a:lstStyle/>
                    <a:p>
                      <a:pPr fontAlgn="base">
                        <a:lnSpc>
                          <a:spcPct val="110000"/>
                        </a:lnSpc>
                      </a:pPr>
                      <a:r>
                        <a:rPr lang="en-US" sz="1200" b="1" dirty="0">
                          <a:solidFill>
                            <a:srgbClr val="000000"/>
                          </a:solidFill>
                          <a:effectLst/>
                        </a:rPr>
                        <a:t>Insurance </a:t>
                      </a:r>
                      <a:br>
                        <a:rPr lang="en-US" sz="1200" b="1" dirty="0">
                          <a:solidFill>
                            <a:srgbClr val="000000"/>
                          </a:solidFill>
                          <a:effectLst/>
                        </a:rPr>
                      </a:br>
                      <a:r>
                        <a:rPr lang="en-US" sz="1200" b="1" dirty="0">
                          <a:solidFill>
                            <a:srgbClr val="000000"/>
                          </a:solidFill>
                          <a:effectLst/>
                        </a:rPr>
                        <a:t>Verification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Resource support for manual insurance verification; ensure paper copies of authorizations are available and communicate key billing information efficiently.</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0339227"/>
                  </a:ext>
                </a:extLst>
              </a:tr>
              <a:tr h="851954">
                <a:tc>
                  <a:txBody>
                    <a:bodyPr/>
                    <a:lstStyle/>
                    <a:p>
                      <a:pPr fontAlgn="base">
                        <a:lnSpc>
                          <a:spcPct val="110000"/>
                        </a:lnSpc>
                      </a:pPr>
                      <a:r>
                        <a:rPr lang="en-US" sz="1200" b="1" dirty="0">
                          <a:solidFill>
                            <a:srgbClr val="000000"/>
                          </a:solidFill>
                          <a:effectLst/>
                        </a:rPr>
                        <a:t>Charge </a:t>
                      </a:r>
                    </a:p>
                    <a:p>
                      <a:pPr fontAlgn="base">
                        <a:lnSpc>
                          <a:spcPct val="110000"/>
                        </a:lnSpc>
                      </a:pPr>
                      <a:r>
                        <a:rPr lang="en-US" sz="1200" b="1" dirty="0">
                          <a:solidFill>
                            <a:srgbClr val="000000"/>
                          </a:solidFill>
                          <a:effectLst/>
                        </a:rPr>
                        <a:t>Capture</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Prepare copies of superbills with current charge codes and service offerings; ensure processes are in place for their quick utilization.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374310"/>
                  </a:ext>
                </a:extLst>
              </a:tr>
              <a:tr h="851954">
                <a:tc>
                  <a:txBody>
                    <a:bodyPr/>
                    <a:lstStyle/>
                    <a:p>
                      <a:pPr fontAlgn="base">
                        <a:lnSpc>
                          <a:spcPct val="110000"/>
                        </a:lnSpc>
                      </a:pPr>
                      <a:r>
                        <a:rPr lang="en-US" sz="1200" b="1" dirty="0">
                          <a:solidFill>
                            <a:srgbClr val="000000"/>
                          </a:solidFill>
                          <a:effectLst/>
                        </a:rPr>
                        <a:t>Coding &amp; Documentation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Minimize downtime by preparing paper resources and processes for coding and documentation during system outages.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235935"/>
                  </a:ext>
                </a:extLst>
              </a:tr>
              <a:tr h="851954">
                <a:tc>
                  <a:txBody>
                    <a:bodyPr/>
                    <a:lstStyle/>
                    <a:p>
                      <a:pPr fontAlgn="base">
                        <a:lnSpc>
                          <a:spcPct val="110000"/>
                        </a:lnSpc>
                      </a:pPr>
                      <a:r>
                        <a:rPr lang="en-US" sz="1200" b="1" dirty="0">
                          <a:solidFill>
                            <a:srgbClr val="000000"/>
                          </a:solidFill>
                          <a:effectLst/>
                        </a:rPr>
                        <a:t>Claim </a:t>
                      </a:r>
                    </a:p>
                    <a:p>
                      <a:pPr fontAlgn="base">
                        <a:lnSpc>
                          <a:spcPct val="110000"/>
                        </a:lnSpc>
                      </a:pPr>
                      <a:r>
                        <a:rPr lang="en-US" sz="1200" b="1" dirty="0">
                          <a:solidFill>
                            <a:srgbClr val="000000"/>
                          </a:solidFill>
                          <a:effectLst/>
                        </a:rPr>
                        <a:t>Processing</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Prioritize paper claim availability and develop procedures for processing them based on the urgency of filing deadlines.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8485855"/>
                  </a:ext>
                </a:extLst>
              </a:tr>
              <a:tr h="1153278">
                <a:tc>
                  <a:txBody>
                    <a:bodyPr/>
                    <a:lstStyle/>
                    <a:p>
                      <a:pPr fontAlgn="base">
                        <a:lnSpc>
                          <a:spcPct val="110000"/>
                        </a:lnSpc>
                      </a:pPr>
                      <a:r>
                        <a:rPr lang="en-US" sz="1200" b="1" dirty="0">
                          <a:solidFill>
                            <a:srgbClr val="000000"/>
                          </a:solidFill>
                          <a:effectLst/>
                        </a:rPr>
                        <a:t>Cash </a:t>
                      </a:r>
                    </a:p>
                    <a:p>
                      <a:pPr fontAlgn="base">
                        <a:lnSpc>
                          <a:spcPct val="110000"/>
                        </a:lnSpc>
                      </a:pPr>
                      <a:r>
                        <a:rPr lang="en-US" sz="1200" b="1" dirty="0">
                          <a:solidFill>
                            <a:srgbClr val="000000"/>
                          </a:solidFill>
                          <a:effectLst/>
                        </a:rPr>
                        <a:t>Posting</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864" marR="0" indent="0" algn="l" rtl="0" eaLnBrk="1" fontAlgn="auto" latinLnBrk="0" hangingPunct="1">
                        <a:lnSpc>
                          <a:spcPct val="110000"/>
                        </a:lnSpc>
                        <a:spcBef>
                          <a:spcPts val="0"/>
                        </a:spcBef>
                        <a:spcAft>
                          <a:spcPts val="0"/>
                        </a:spcAft>
                      </a:pPr>
                      <a:r>
                        <a:rPr lang="en-US" sz="1200" dirty="0">
                          <a:solidFill>
                            <a:srgbClr val="000000"/>
                          </a:solidFill>
                          <a:effectLst/>
                        </a:rPr>
                        <a:t>Identify and prepare resources for manual cash posting, assessing the level of activities required for each payer and service to ensure accurate and timely revenue flow.</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673880"/>
                  </a:ext>
                </a:extLst>
              </a:tr>
            </a:tbl>
          </a:graphicData>
        </a:graphic>
      </p:graphicFrame>
      <p:pic>
        <p:nvPicPr>
          <p:cNvPr id="9" name="Graphic 8" descr="Credit card outline">
            <a:extLst>
              <a:ext uri="{FF2B5EF4-FFF2-40B4-BE49-F238E27FC236}">
                <a16:creationId xmlns:a16="http://schemas.microsoft.com/office/drawing/2014/main" id="{8AB09435-679B-0331-55F7-1A30BED36E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687542" y="2414418"/>
            <a:ext cx="640080" cy="640080"/>
          </a:xfrm>
          <a:prstGeom prst="rect">
            <a:avLst/>
          </a:prstGeom>
        </p:spPr>
      </p:pic>
      <p:pic>
        <p:nvPicPr>
          <p:cNvPr id="10" name="Graphic 9" descr="Checklist outline">
            <a:extLst>
              <a:ext uri="{FF2B5EF4-FFF2-40B4-BE49-F238E27FC236}">
                <a16:creationId xmlns:a16="http://schemas.microsoft.com/office/drawing/2014/main" id="{92960C7F-7A4C-7B41-A012-DAFF8E345DD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744465" y="3264717"/>
            <a:ext cx="595935" cy="595935"/>
          </a:xfrm>
          <a:prstGeom prst="rect">
            <a:avLst/>
          </a:prstGeom>
        </p:spPr>
      </p:pic>
      <p:pic>
        <p:nvPicPr>
          <p:cNvPr id="11" name="Graphic 10" descr="Signature outline">
            <a:extLst>
              <a:ext uri="{FF2B5EF4-FFF2-40B4-BE49-F238E27FC236}">
                <a16:creationId xmlns:a16="http://schemas.microsoft.com/office/drawing/2014/main" id="{4333A018-9B10-6F88-072F-C0C30AFB2C0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687542" y="4048629"/>
            <a:ext cx="640080" cy="640080"/>
          </a:xfrm>
          <a:prstGeom prst="rect">
            <a:avLst/>
          </a:prstGeom>
        </p:spPr>
      </p:pic>
      <p:pic>
        <p:nvPicPr>
          <p:cNvPr id="12" name="Graphic 11" descr="Completed outline">
            <a:extLst>
              <a:ext uri="{FF2B5EF4-FFF2-40B4-BE49-F238E27FC236}">
                <a16:creationId xmlns:a16="http://schemas.microsoft.com/office/drawing/2014/main" id="{DF7ACCA6-FE24-EA8A-A95D-86E476C745C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687542" y="1478393"/>
            <a:ext cx="640080" cy="640080"/>
          </a:xfrm>
          <a:prstGeom prst="rect">
            <a:avLst/>
          </a:prstGeom>
        </p:spPr>
      </p:pic>
      <p:pic>
        <p:nvPicPr>
          <p:cNvPr id="13" name="Graphic 12" descr="Money outline">
            <a:extLst>
              <a:ext uri="{FF2B5EF4-FFF2-40B4-BE49-F238E27FC236}">
                <a16:creationId xmlns:a16="http://schemas.microsoft.com/office/drawing/2014/main" id="{01D7AAB8-9A5E-BAA8-84DC-7BDEF78D26F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4687542" y="5090929"/>
            <a:ext cx="640080" cy="640080"/>
          </a:xfrm>
          <a:prstGeom prst="rect">
            <a:avLst/>
          </a:prstGeom>
        </p:spPr>
      </p:pic>
      <p:pic>
        <p:nvPicPr>
          <p:cNvPr id="15" name="Picture 14" descr="A green square with white dots&#10;&#10;Description automatically generated">
            <a:extLst>
              <a:ext uri="{FF2B5EF4-FFF2-40B4-BE49-F238E27FC236}">
                <a16:creationId xmlns:a16="http://schemas.microsoft.com/office/drawing/2014/main" id="{1ACE4FEC-A6C0-EFA8-B918-6ABC0FEE05A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sp>
        <p:nvSpPr>
          <p:cNvPr id="16" name="Content Placeholder 2">
            <a:extLst>
              <a:ext uri="{FF2B5EF4-FFF2-40B4-BE49-F238E27FC236}">
                <a16:creationId xmlns:a16="http://schemas.microsoft.com/office/drawing/2014/main" id="{CA941C4F-C6E0-7520-12C8-F5891FA630F3}"/>
              </a:ext>
            </a:extLst>
          </p:cNvPr>
          <p:cNvSpPr txBox="1">
            <a:spLocks/>
          </p:cNvSpPr>
          <p:nvPr/>
        </p:nvSpPr>
        <p:spPr>
          <a:xfrm>
            <a:off x="609600" y="2118473"/>
            <a:ext cx="2960914" cy="2652191"/>
          </a:xfrm>
          <a:prstGeom prst="rect">
            <a:avLst/>
          </a:prstGeom>
        </p:spPr>
        <p:txBody>
          <a:bodyPr vert="horz" lIns="0" tIns="0" rIns="0" bIns="0"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Font typeface="Arial" panose="020B0604020202020204" pitchFamily="34" charset="0"/>
              <a:buNone/>
            </a:pPr>
            <a:r>
              <a:rPr lang="en-US" sz="1600" b="1" dirty="0">
                <a:solidFill>
                  <a:schemeClr val="bg1"/>
                </a:solidFill>
              </a:rPr>
              <a:t>REVENUE CYCLE</a:t>
            </a:r>
          </a:p>
          <a:p>
            <a:pPr marL="0" indent="0">
              <a:lnSpc>
                <a:spcPct val="100000"/>
              </a:lnSpc>
              <a:spcAft>
                <a:spcPts val="1200"/>
              </a:spcAft>
              <a:buFont typeface="Arial" panose="020B0604020202020204" pitchFamily="34" charset="0"/>
              <a:buNone/>
            </a:pPr>
            <a:r>
              <a:rPr lang="en-US" sz="3600" dirty="0">
                <a:solidFill>
                  <a:schemeClr val="bg1"/>
                </a:solidFill>
              </a:rPr>
              <a:t>Protecting Cashflow When it’s Needed Most</a:t>
            </a:r>
          </a:p>
        </p:txBody>
      </p:sp>
      <p:cxnSp>
        <p:nvCxnSpPr>
          <p:cNvPr id="17" name="Straight Connector 16">
            <a:extLst>
              <a:ext uri="{FF2B5EF4-FFF2-40B4-BE49-F238E27FC236}">
                <a16:creationId xmlns:a16="http://schemas.microsoft.com/office/drawing/2014/main" id="{39E5EE46-5232-0F22-71E2-699690E1C029}"/>
              </a:ext>
            </a:extLst>
          </p:cNvPr>
          <p:cNvCxnSpPr>
            <a:cxnSpLocks/>
          </p:cNvCxnSpPr>
          <p:nvPr/>
        </p:nvCxnSpPr>
        <p:spPr>
          <a:xfrm>
            <a:off x="609600" y="2507591"/>
            <a:ext cx="171450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17F34332-EC76-3BE2-201C-CE3528EF1C65}"/>
              </a:ext>
            </a:extLst>
          </p:cNvPr>
          <p:cNvGrpSpPr/>
          <p:nvPr/>
        </p:nvGrpSpPr>
        <p:grpSpPr>
          <a:xfrm>
            <a:off x="452404" y="331042"/>
            <a:ext cx="1096150" cy="1096150"/>
            <a:chOff x="6522279" y="3680659"/>
            <a:chExt cx="1096150" cy="1096150"/>
          </a:xfrm>
        </p:grpSpPr>
        <p:pic>
          <p:nvPicPr>
            <p:cNvPr id="18" name="Graphic 17" descr="Arrow circle outline">
              <a:extLst>
                <a:ext uri="{FF2B5EF4-FFF2-40B4-BE49-F238E27FC236}">
                  <a16:creationId xmlns:a16="http://schemas.microsoft.com/office/drawing/2014/main" id="{2F85CBC4-6738-4F42-CA02-93A23CB4F9C5}"/>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22279" y="3680659"/>
              <a:ext cx="1096150" cy="1096150"/>
            </a:xfrm>
            <a:prstGeom prst="rect">
              <a:avLst/>
            </a:prstGeom>
          </p:spPr>
        </p:pic>
        <p:sp>
          <p:nvSpPr>
            <p:cNvPr id="19" name="TextBox 18">
              <a:extLst>
                <a:ext uri="{FF2B5EF4-FFF2-40B4-BE49-F238E27FC236}">
                  <a16:creationId xmlns:a16="http://schemas.microsoft.com/office/drawing/2014/main" id="{5A25EAAA-0343-B758-ABB7-BEE7140C34D1}"/>
                </a:ext>
              </a:extLst>
            </p:cNvPr>
            <p:cNvSpPr txBox="1"/>
            <p:nvPr/>
          </p:nvSpPr>
          <p:spPr>
            <a:xfrm>
              <a:off x="7005102" y="4075896"/>
              <a:ext cx="157800" cy="281011"/>
            </a:xfrm>
            <a:custGeom>
              <a:avLst/>
              <a:gdLst/>
              <a:ahLst/>
              <a:cxnLst/>
              <a:rect l="l" t="t" r="r" b="b"/>
              <a:pathLst>
                <a:path w="157800" h="281011">
                  <a:moveTo>
                    <a:pt x="83116" y="143173"/>
                  </a:moveTo>
                  <a:lnTo>
                    <a:pt x="83116" y="243669"/>
                  </a:lnTo>
                  <a:cubicBezTo>
                    <a:pt x="95965" y="241948"/>
                    <a:pt x="106749" y="238421"/>
                    <a:pt x="115468" y="233086"/>
                  </a:cubicBezTo>
                  <a:cubicBezTo>
                    <a:pt x="124187" y="227751"/>
                    <a:pt x="130668" y="221241"/>
                    <a:pt x="134913" y="213555"/>
                  </a:cubicBezTo>
                  <a:cubicBezTo>
                    <a:pt x="139158" y="205868"/>
                    <a:pt x="141280" y="198010"/>
                    <a:pt x="141280" y="189979"/>
                  </a:cubicBezTo>
                  <a:cubicBezTo>
                    <a:pt x="141280" y="179081"/>
                    <a:pt x="138039" y="170391"/>
                    <a:pt x="131558" y="163909"/>
                  </a:cubicBezTo>
                  <a:cubicBezTo>
                    <a:pt x="125076" y="157427"/>
                    <a:pt x="117992" y="152867"/>
                    <a:pt x="110305" y="150228"/>
                  </a:cubicBezTo>
                  <a:cubicBezTo>
                    <a:pt x="102619" y="147590"/>
                    <a:pt x="93556" y="145238"/>
                    <a:pt x="83116" y="143173"/>
                  </a:cubicBezTo>
                  <a:close/>
                  <a:moveTo>
                    <a:pt x="69006" y="35965"/>
                  </a:moveTo>
                  <a:cubicBezTo>
                    <a:pt x="55813" y="37686"/>
                    <a:pt x="45287" y="41271"/>
                    <a:pt x="37428" y="46721"/>
                  </a:cubicBezTo>
                  <a:cubicBezTo>
                    <a:pt x="29570" y="52170"/>
                    <a:pt x="24121" y="58135"/>
                    <a:pt x="21081" y="64617"/>
                  </a:cubicBezTo>
                  <a:cubicBezTo>
                    <a:pt x="18040" y="71099"/>
                    <a:pt x="16520" y="77208"/>
                    <a:pt x="16520" y="82944"/>
                  </a:cubicBezTo>
                  <a:cubicBezTo>
                    <a:pt x="16520" y="105429"/>
                    <a:pt x="34015" y="119483"/>
                    <a:pt x="69006" y="125104"/>
                  </a:cubicBezTo>
                  <a:close/>
                  <a:moveTo>
                    <a:pt x="69006" y="0"/>
                  </a:moveTo>
                  <a:lnTo>
                    <a:pt x="83116" y="0"/>
                  </a:lnTo>
                  <a:lnTo>
                    <a:pt x="83116" y="21855"/>
                  </a:lnTo>
                  <a:cubicBezTo>
                    <a:pt x="102504" y="22658"/>
                    <a:pt x="122351" y="29484"/>
                    <a:pt x="142657" y="42332"/>
                  </a:cubicBezTo>
                  <a:lnTo>
                    <a:pt x="142657" y="61434"/>
                  </a:lnTo>
                  <a:cubicBezTo>
                    <a:pt x="122581" y="46290"/>
                    <a:pt x="102734" y="37686"/>
                    <a:pt x="83116" y="35621"/>
                  </a:cubicBezTo>
                  <a:lnTo>
                    <a:pt x="83116" y="128718"/>
                  </a:lnTo>
                  <a:cubicBezTo>
                    <a:pt x="132906" y="135716"/>
                    <a:pt x="157800" y="155907"/>
                    <a:pt x="157800" y="189291"/>
                  </a:cubicBezTo>
                  <a:cubicBezTo>
                    <a:pt x="157800" y="199042"/>
                    <a:pt x="155334" y="208851"/>
                    <a:pt x="150401" y="218717"/>
                  </a:cubicBezTo>
                  <a:cubicBezTo>
                    <a:pt x="145468" y="228583"/>
                    <a:pt x="137380" y="237073"/>
                    <a:pt x="126137" y="244185"/>
                  </a:cubicBezTo>
                  <a:cubicBezTo>
                    <a:pt x="114894" y="251298"/>
                    <a:pt x="100554" y="255657"/>
                    <a:pt x="83116" y="257264"/>
                  </a:cubicBezTo>
                  <a:lnTo>
                    <a:pt x="83116" y="281011"/>
                  </a:lnTo>
                  <a:lnTo>
                    <a:pt x="69006" y="281011"/>
                  </a:lnTo>
                  <a:lnTo>
                    <a:pt x="69006" y="257264"/>
                  </a:lnTo>
                  <a:cubicBezTo>
                    <a:pt x="60631" y="256919"/>
                    <a:pt x="53145" y="255973"/>
                    <a:pt x="46549" y="254424"/>
                  </a:cubicBezTo>
                  <a:cubicBezTo>
                    <a:pt x="39952" y="252875"/>
                    <a:pt x="33241" y="250495"/>
                    <a:pt x="26415" y="247283"/>
                  </a:cubicBezTo>
                  <a:cubicBezTo>
                    <a:pt x="19589" y="244071"/>
                    <a:pt x="10784" y="239080"/>
                    <a:pt x="0" y="232312"/>
                  </a:cubicBezTo>
                  <a:lnTo>
                    <a:pt x="0" y="212522"/>
                  </a:lnTo>
                  <a:cubicBezTo>
                    <a:pt x="13882" y="222962"/>
                    <a:pt x="25669" y="230390"/>
                    <a:pt x="35363" y="234807"/>
                  </a:cubicBezTo>
                  <a:cubicBezTo>
                    <a:pt x="45057" y="239224"/>
                    <a:pt x="56271" y="242292"/>
                    <a:pt x="69006" y="244013"/>
                  </a:cubicBezTo>
                  <a:lnTo>
                    <a:pt x="69006" y="139559"/>
                  </a:lnTo>
                  <a:cubicBezTo>
                    <a:pt x="57074" y="137609"/>
                    <a:pt x="46463" y="135171"/>
                    <a:pt x="37170" y="132246"/>
                  </a:cubicBezTo>
                  <a:cubicBezTo>
                    <a:pt x="27878" y="129320"/>
                    <a:pt x="19360" y="123957"/>
                    <a:pt x="11616" y="116156"/>
                  </a:cubicBezTo>
                  <a:cubicBezTo>
                    <a:pt x="3872" y="108355"/>
                    <a:pt x="0" y="97628"/>
                    <a:pt x="0" y="83976"/>
                  </a:cubicBezTo>
                  <a:cubicBezTo>
                    <a:pt x="0" y="75487"/>
                    <a:pt x="2037" y="66883"/>
                    <a:pt x="6109" y="58164"/>
                  </a:cubicBezTo>
                  <a:cubicBezTo>
                    <a:pt x="10182" y="49445"/>
                    <a:pt x="17409" y="41702"/>
                    <a:pt x="27792" y="34933"/>
                  </a:cubicBezTo>
                  <a:cubicBezTo>
                    <a:pt x="38174" y="28164"/>
                    <a:pt x="51912" y="23805"/>
                    <a:pt x="69006" y="21855"/>
                  </a:cubicBezTo>
                  <a:close/>
                </a:path>
              </a:pathLst>
            </a:custGeom>
            <a:solidFill>
              <a:schemeClr val="bg2"/>
            </a:solidFill>
            <a:ln w="9525">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solidFill>
                  <a:sysClr val="windowText" lastClr="000000"/>
                </a:solidFill>
                <a:latin typeface="Abadi Extra Light" panose="020B0204020104020204" pitchFamily="34" charset="0"/>
              </a:endParaRPr>
            </a:p>
          </p:txBody>
        </p:sp>
      </p:grpSp>
    </p:spTree>
    <p:extLst>
      <p:ext uri="{BB962C8B-B14F-4D97-AF65-F5344CB8AC3E}">
        <p14:creationId xmlns:p14="http://schemas.microsoft.com/office/powerpoint/2010/main" val="267279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56EDBF4-5D6E-8226-5F17-7926A6E3A082}"/>
              </a:ext>
            </a:extLst>
          </p:cNvPr>
          <p:cNvSpPr/>
          <p:nvPr/>
        </p:nvSpPr>
        <p:spPr>
          <a:xfrm flipH="1">
            <a:off x="1" y="0"/>
            <a:ext cx="4058652" cy="6858000"/>
          </a:xfrm>
          <a:prstGeom prst="rect">
            <a:avLst/>
          </a:prstGeom>
          <a:solidFill>
            <a:srgbClr val="004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E752295E-5DEA-E74E-138D-8F2CD069F525}"/>
              </a:ext>
            </a:extLst>
          </p:cNvPr>
          <p:cNvGraphicFramePr>
            <a:graphicFrameLocks noGrp="1"/>
          </p:cNvGraphicFramePr>
          <p:nvPr>
            <p:extLst>
              <p:ext uri="{D42A27DB-BD31-4B8C-83A1-F6EECF244321}">
                <p14:modId xmlns:p14="http://schemas.microsoft.com/office/powerpoint/2010/main" val="310260931"/>
              </p:ext>
            </p:extLst>
          </p:nvPr>
        </p:nvGraphicFramePr>
        <p:xfrm>
          <a:off x="6096000" y="1960918"/>
          <a:ext cx="4912928" cy="2936164"/>
        </p:xfrm>
        <a:graphic>
          <a:graphicData uri="http://schemas.openxmlformats.org/drawingml/2006/table">
            <a:tbl>
              <a:tblPr/>
              <a:tblGrid>
                <a:gridCol w="1931603">
                  <a:extLst>
                    <a:ext uri="{9D8B030D-6E8A-4147-A177-3AD203B41FA5}">
                      <a16:colId xmlns:a16="http://schemas.microsoft.com/office/drawing/2014/main" val="2455698987"/>
                    </a:ext>
                  </a:extLst>
                </a:gridCol>
                <a:gridCol w="2981325">
                  <a:extLst>
                    <a:ext uri="{9D8B030D-6E8A-4147-A177-3AD203B41FA5}">
                      <a16:colId xmlns:a16="http://schemas.microsoft.com/office/drawing/2014/main" val="1509891"/>
                    </a:ext>
                  </a:extLst>
                </a:gridCol>
              </a:tblGrid>
              <a:tr h="268416">
                <a:tc>
                  <a:txBody>
                    <a:bodyPr/>
                    <a:lstStyle/>
                    <a:p>
                      <a:pPr fontAlgn="b">
                        <a:lnSpc>
                          <a:spcPct val="110000"/>
                        </a:lnSpc>
                      </a:pPr>
                      <a:r>
                        <a:rPr lang="en-US" sz="1200" b="1" dirty="0">
                          <a:solidFill>
                            <a:schemeClr val="bg1"/>
                          </a:solidFill>
                          <a:effectLst/>
                        </a:rPr>
                        <a:t>AREA OF CONCERN</a:t>
                      </a:r>
                    </a:p>
                  </a:txBody>
                  <a:tcPr marT="91440" marB="91440" anchor="ctr">
                    <a:lnL w="762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fontAlgn="b">
                        <a:lnSpc>
                          <a:spcPct val="110000"/>
                        </a:lnSpc>
                      </a:pPr>
                      <a:r>
                        <a:rPr lang="en-US" sz="1200" b="1" dirty="0">
                          <a:solidFill>
                            <a:schemeClr val="bg1"/>
                          </a:solidFill>
                          <a:effectLst/>
                        </a:rPr>
                        <a:t>PREPAREDNESS ACTIONS</a:t>
                      </a:r>
                    </a:p>
                  </a:txBody>
                  <a:tcPr marT="91440" marB="91440" anchor="ctr">
                    <a:lnL w="28575" cap="flat" cmpd="sng" algn="ctr">
                      <a:solidFill>
                        <a:schemeClr val="bg1"/>
                      </a:solid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237238913"/>
                  </a:ext>
                </a:extLst>
              </a:tr>
              <a:tr h="807839">
                <a:tc>
                  <a:txBody>
                    <a:bodyPr/>
                    <a:lstStyle/>
                    <a:p>
                      <a:pPr fontAlgn="base">
                        <a:lnSpc>
                          <a:spcPct val="110000"/>
                        </a:lnSpc>
                      </a:pPr>
                      <a:r>
                        <a:rPr lang="en-US" sz="1200" b="1" dirty="0">
                          <a:solidFill>
                            <a:srgbClr val="000000"/>
                          </a:solidFill>
                          <a:effectLst/>
                        </a:rPr>
                        <a:t>Scheduling/</a:t>
                      </a:r>
                    </a:p>
                    <a:p>
                      <a:pPr fontAlgn="base">
                        <a:lnSpc>
                          <a:spcPct val="110000"/>
                        </a:lnSpc>
                      </a:pPr>
                      <a:r>
                        <a:rPr lang="en-US" sz="1200" b="1" dirty="0">
                          <a:solidFill>
                            <a:srgbClr val="000000"/>
                          </a:solidFill>
                          <a:effectLst/>
                        </a:rPr>
                        <a:t>Timekeeping</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Implement redundant systems for manual timekeeping and record backup.</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0339227"/>
                  </a:ext>
                </a:extLst>
              </a:tr>
              <a:tr h="888553">
                <a:tc>
                  <a:txBody>
                    <a:bodyPr/>
                    <a:lstStyle/>
                    <a:p>
                      <a:pPr fontAlgn="base">
                        <a:lnSpc>
                          <a:spcPct val="110000"/>
                        </a:lnSpc>
                      </a:pPr>
                      <a:r>
                        <a:rPr lang="en-US" sz="1200" b="1" dirty="0">
                          <a:solidFill>
                            <a:srgbClr val="000000"/>
                          </a:solidFill>
                          <a:effectLst/>
                        </a:rPr>
                        <a:t>Payroll </a:t>
                      </a:r>
                    </a:p>
                    <a:p>
                      <a:pPr fontAlgn="base">
                        <a:lnSpc>
                          <a:spcPct val="110000"/>
                        </a:lnSpc>
                      </a:pPr>
                      <a:r>
                        <a:rPr lang="en-US" sz="1200" b="1" dirty="0">
                          <a:solidFill>
                            <a:srgbClr val="000000"/>
                          </a:solidFill>
                          <a:effectLst/>
                        </a:rPr>
                        <a:t>Processing</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Prepare for manual payroll processing capabilities, including paper checks.</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374310"/>
                  </a:ext>
                </a:extLst>
              </a:tr>
              <a:tr h="888553">
                <a:tc>
                  <a:txBody>
                    <a:bodyPr/>
                    <a:lstStyle/>
                    <a:p>
                      <a:pPr fontAlgn="base">
                        <a:lnSpc>
                          <a:spcPct val="110000"/>
                        </a:lnSpc>
                      </a:pPr>
                      <a:r>
                        <a:rPr lang="en-US" sz="1200" b="1" dirty="0">
                          <a:solidFill>
                            <a:srgbClr val="000000"/>
                          </a:solidFill>
                          <a:effectLst/>
                        </a:rPr>
                        <a:t>Staff</a:t>
                      </a:r>
                    </a:p>
                    <a:p>
                      <a:pPr fontAlgn="base">
                        <a:lnSpc>
                          <a:spcPct val="110000"/>
                        </a:lnSpc>
                      </a:pPr>
                      <a:r>
                        <a:rPr lang="en-US" sz="1200" b="1" dirty="0">
                          <a:solidFill>
                            <a:srgbClr val="000000"/>
                          </a:solidFill>
                          <a:effectLst/>
                        </a:rPr>
                        <a:t>Communication</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lnSpc>
                          <a:spcPct val="110000"/>
                        </a:lnSpc>
                      </a:pPr>
                      <a:r>
                        <a:rPr lang="en-US" sz="1200" dirty="0">
                          <a:solidFill>
                            <a:srgbClr val="000000"/>
                          </a:solidFill>
                          <a:effectLst/>
                        </a:rPr>
                        <a:t>Increase the frequency of communication check-ins with staff to provide status updates and boost morale.</a:t>
                      </a:r>
                    </a:p>
                  </a:txBody>
                  <a:tcPr marT="91440" marB="91440" anchor="ctr">
                    <a:lnL w="762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8648484"/>
                  </a:ext>
                </a:extLst>
              </a:tr>
            </a:tbl>
          </a:graphicData>
        </a:graphic>
      </p:graphicFrame>
      <p:pic>
        <p:nvPicPr>
          <p:cNvPr id="9" name="Graphic 8" descr="Briefcase outline">
            <a:extLst>
              <a:ext uri="{FF2B5EF4-FFF2-40B4-BE49-F238E27FC236}">
                <a16:creationId xmlns:a16="http://schemas.microsoft.com/office/drawing/2014/main" id="{8AB09435-679B-0331-55F7-1A30BED36E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029860" y="3230462"/>
            <a:ext cx="640080" cy="640080"/>
          </a:xfrm>
          <a:prstGeom prst="rect">
            <a:avLst/>
          </a:prstGeom>
        </p:spPr>
      </p:pic>
      <p:pic>
        <p:nvPicPr>
          <p:cNvPr id="12" name="Graphic 11" descr="Clock outline">
            <a:extLst>
              <a:ext uri="{FF2B5EF4-FFF2-40B4-BE49-F238E27FC236}">
                <a16:creationId xmlns:a16="http://schemas.microsoft.com/office/drawing/2014/main" id="{DF7ACCA6-FE24-EA8A-A95D-86E476C745C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042030" y="2385238"/>
            <a:ext cx="640080" cy="640080"/>
          </a:xfrm>
          <a:prstGeom prst="rect">
            <a:avLst/>
          </a:prstGeom>
        </p:spPr>
      </p:pic>
      <p:pic>
        <p:nvPicPr>
          <p:cNvPr id="4" name="Graphic 3" descr="Doctor female outline">
            <a:extLst>
              <a:ext uri="{FF2B5EF4-FFF2-40B4-BE49-F238E27FC236}">
                <a16:creationId xmlns:a16="http://schemas.microsoft.com/office/drawing/2014/main" id="{B92576AE-5DC9-B679-CBFE-6B12CB4F279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6620" y="490548"/>
            <a:ext cx="883433" cy="883433"/>
          </a:xfrm>
          <a:prstGeom prst="rect">
            <a:avLst/>
          </a:prstGeom>
        </p:spPr>
      </p:pic>
      <p:sp>
        <p:nvSpPr>
          <p:cNvPr id="5" name="Content Placeholder 2">
            <a:extLst>
              <a:ext uri="{FF2B5EF4-FFF2-40B4-BE49-F238E27FC236}">
                <a16:creationId xmlns:a16="http://schemas.microsoft.com/office/drawing/2014/main" id="{15A250D3-9269-B8D8-392D-0DEF43A611C9}"/>
              </a:ext>
            </a:extLst>
          </p:cNvPr>
          <p:cNvSpPr txBox="1">
            <a:spLocks/>
          </p:cNvSpPr>
          <p:nvPr/>
        </p:nvSpPr>
        <p:spPr>
          <a:xfrm>
            <a:off x="609600" y="2118473"/>
            <a:ext cx="2960914" cy="2652191"/>
          </a:xfrm>
          <a:prstGeom prst="rect">
            <a:avLst/>
          </a:prstGeom>
        </p:spPr>
        <p:txBody>
          <a:bodyPr vert="horz" lIns="0" tIns="0" rIns="0" bIns="0"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Font typeface="Arial" panose="020B0604020202020204" pitchFamily="34" charset="0"/>
              <a:buNone/>
            </a:pPr>
            <a:r>
              <a:rPr lang="en-US" sz="1600" b="1" dirty="0">
                <a:solidFill>
                  <a:schemeClr val="bg1"/>
                </a:solidFill>
              </a:rPr>
              <a:t>WORKFORCE </a:t>
            </a:r>
            <a:br>
              <a:rPr lang="en-US" sz="1600" b="1" dirty="0">
                <a:solidFill>
                  <a:schemeClr val="bg1"/>
                </a:solidFill>
              </a:rPr>
            </a:br>
            <a:r>
              <a:rPr lang="en-US" sz="1600" b="1" dirty="0">
                <a:solidFill>
                  <a:schemeClr val="bg1"/>
                </a:solidFill>
              </a:rPr>
              <a:t>MANAGEMENT</a:t>
            </a:r>
          </a:p>
          <a:p>
            <a:pPr marL="0" indent="0">
              <a:lnSpc>
                <a:spcPct val="100000"/>
              </a:lnSpc>
              <a:spcAft>
                <a:spcPts val="1200"/>
              </a:spcAft>
              <a:buFont typeface="Arial" panose="020B0604020202020204" pitchFamily="34" charset="0"/>
              <a:buNone/>
            </a:pPr>
            <a:r>
              <a:rPr lang="en-US" sz="3600" dirty="0">
                <a:solidFill>
                  <a:schemeClr val="bg1"/>
                </a:solidFill>
              </a:rPr>
              <a:t>Our Most Important Resource</a:t>
            </a:r>
          </a:p>
        </p:txBody>
      </p:sp>
      <p:cxnSp>
        <p:nvCxnSpPr>
          <p:cNvPr id="6" name="Straight Connector 5">
            <a:extLst>
              <a:ext uri="{FF2B5EF4-FFF2-40B4-BE49-F238E27FC236}">
                <a16:creationId xmlns:a16="http://schemas.microsoft.com/office/drawing/2014/main" id="{78D12C2C-BE46-DAB2-7A7D-9CAA450EF24C}"/>
              </a:ext>
            </a:extLst>
          </p:cNvPr>
          <p:cNvCxnSpPr>
            <a:cxnSpLocks/>
          </p:cNvCxnSpPr>
          <p:nvPr/>
        </p:nvCxnSpPr>
        <p:spPr>
          <a:xfrm>
            <a:off x="609600" y="2761681"/>
            <a:ext cx="1480457"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0" name="Picture 9" descr="A green square with white dots&#10;&#10;Description automatically generated">
            <a:extLst>
              <a:ext uri="{FF2B5EF4-FFF2-40B4-BE49-F238E27FC236}">
                <a16:creationId xmlns:a16="http://schemas.microsoft.com/office/drawing/2014/main" id="{49020194-CAAF-A0D8-5D28-2E54A3AC88C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pic>
        <p:nvPicPr>
          <p:cNvPr id="3" name="Graphic 2" descr="Megaphone outline">
            <a:extLst>
              <a:ext uri="{FF2B5EF4-FFF2-40B4-BE49-F238E27FC236}">
                <a16:creationId xmlns:a16="http://schemas.microsoft.com/office/drawing/2014/main" id="{CF73D592-1707-1F87-EF39-E613CF6CD1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029860" y="4008529"/>
            <a:ext cx="640080" cy="640080"/>
          </a:xfrm>
          <a:prstGeom prst="rect">
            <a:avLst/>
          </a:prstGeom>
        </p:spPr>
      </p:pic>
    </p:spTree>
    <p:extLst>
      <p:ext uri="{BB962C8B-B14F-4D97-AF65-F5344CB8AC3E}">
        <p14:creationId xmlns:p14="http://schemas.microsoft.com/office/powerpoint/2010/main" val="19675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414B441-BAF0-410B-AE71-51AB7C5872FA}"/>
              </a:ext>
            </a:extLst>
          </p:cNvPr>
          <p:cNvSpPr>
            <a:spLocks noGrp="1"/>
          </p:cNvSpPr>
          <p:nvPr>
            <p:ph type="body" sz="quarter" idx="11"/>
          </p:nvPr>
        </p:nvSpPr>
        <p:spPr>
          <a:xfrm>
            <a:off x="0" y="1151020"/>
            <a:ext cx="12192000" cy="683003"/>
          </a:xfrm>
        </p:spPr>
        <p:txBody>
          <a:bodyPr/>
          <a:lstStyle/>
          <a:p>
            <a:r>
              <a:rPr lang="en-US" sz="4000" b="1" dirty="0"/>
              <a:t>With you today</a:t>
            </a:r>
          </a:p>
        </p:txBody>
      </p:sp>
      <p:pic>
        <p:nvPicPr>
          <p:cNvPr id="7" name="Online Image Placeholder 4">
            <a:extLst>
              <a:ext uri="{FF2B5EF4-FFF2-40B4-BE49-F238E27FC236}">
                <a16:creationId xmlns:a16="http://schemas.microsoft.com/office/drawing/2014/main" id="{8E4E5E89-714A-9002-D083-8311C69912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753" t="841" r="2524" b="29082"/>
          <a:stretch/>
        </p:blipFill>
        <p:spPr>
          <a:xfrm>
            <a:off x="6622124" y="2508441"/>
            <a:ext cx="1415190" cy="1397910"/>
          </a:xfrm>
          <a:prstGeom prst="ellipse">
            <a:avLst/>
          </a:prstGeom>
        </p:spPr>
      </p:pic>
      <p:sp>
        <p:nvSpPr>
          <p:cNvPr id="11" name="Text Placeholder 26">
            <a:extLst>
              <a:ext uri="{FF2B5EF4-FFF2-40B4-BE49-F238E27FC236}">
                <a16:creationId xmlns:a16="http://schemas.microsoft.com/office/drawing/2014/main" id="{C3BA3F5B-0F5A-6EC6-E82F-8605F328654D}"/>
              </a:ext>
            </a:extLst>
          </p:cNvPr>
          <p:cNvSpPr txBox="1">
            <a:spLocks/>
          </p:cNvSpPr>
          <p:nvPr/>
        </p:nvSpPr>
        <p:spPr>
          <a:xfrm>
            <a:off x="6661596" y="4214981"/>
            <a:ext cx="1714500" cy="27150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1pPr>
            <a:lvl2pPr marL="4572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2pPr>
            <a:lvl3pPr marL="9144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3pPr>
            <a:lvl4pPr marL="131445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4pPr>
            <a:lvl5pPr marL="18288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Sanath Rajapakse</a:t>
            </a:r>
          </a:p>
        </p:txBody>
      </p:sp>
      <p:sp>
        <p:nvSpPr>
          <p:cNvPr id="12" name="Text Placeholder 27">
            <a:extLst>
              <a:ext uri="{FF2B5EF4-FFF2-40B4-BE49-F238E27FC236}">
                <a16:creationId xmlns:a16="http://schemas.microsoft.com/office/drawing/2014/main" id="{F4427193-E57F-3122-9473-0BD08B9D8239}"/>
              </a:ext>
            </a:extLst>
          </p:cNvPr>
          <p:cNvSpPr txBox="1">
            <a:spLocks/>
          </p:cNvSpPr>
          <p:nvPr/>
        </p:nvSpPr>
        <p:spPr>
          <a:xfrm>
            <a:off x="6662135" y="4610269"/>
            <a:ext cx="1921432" cy="568018"/>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Director, Risk Advisory </a:t>
            </a:r>
          </a:p>
          <a:p>
            <a:pPr marL="0" indent="0">
              <a:buFont typeface="Arial" pitchFamily="34" charset="0"/>
              <a:buNone/>
            </a:pPr>
            <a:r>
              <a:rPr lang="en-US" sz="1400" dirty="0"/>
              <a:t>DR / BCP Specialist</a:t>
            </a:r>
          </a:p>
        </p:txBody>
      </p:sp>
      <p:pic>
        <p:nvPicPr>
          <p:cNvPr id="8" name="Online Image Placeholder 4">
            <a:extLst>
              <a:ext uri="{FF2B5EF4-FFF2-40B4-BE49-F238E27FC236}">
                <a16:creationId xmlns:a16="http://schemas.microsoft.com/office/drawing/2014/main" id="{A3E53914-5634-B596-A881-2FB38C21E09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3183" r="1491" b="23335"/>
          <a:stretch/>
        </p:blipFill>
        <p:spPr>
          <a:xfrm>
            <a:off x="9062125" y="2488820"/>
            <a:ext cx="1415190" cy="1397910"/>
          </a:xfrm>
          <a:prstGeom prst="ellipse">
            <a:avLst/>
          </a:prstGeom>
        </p:spPr>
      </p:pic>
      <p:sp>
        <p:nvSpPr>
          <p:cNvPr id="13" name="Text Placeholder 26">
            <a:extLst>
              <a:ext uri="{FF2B5EF4-FFF2-40B4-BE49-F238E27FC236}">
                <a16:creationId xmlns:a16="http://schemas.microsoft.com/office/drawing/2014/main" id="{548B8092-9C8F-DBFD-B1F5-EE0D1A1C7BD0}"/>
              </a:ext>
            </a:extLst>
          </p:cNvPr>
          <p:cNvSpPr txBox="1">
            <a:spLocks/>
          </p:cNvSpPr>
          <p:nvPr/>
        </p:nvSpPr>
        <p:spPr>
          <a:xfrm>
            <a:off x="9141069" y="4214981"/>
            <a:ext cx="1714500" cy="27150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1pPr>
            <a:lvl2pPr marL="4572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2pPr>
            <a:lvl3pPr marL="9144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3pPr>
            <a:lvl4pPr marL="131445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4pPr>
            <a:lvl5pPr marL="18288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Justin Bonk</a:t>
            </a:r>
          </a:p>
        </p:txBody>
      </p:sp>
      <p:sp>
        <p:nvSpPr>
          <p:cNvPr id="14" name="Text Placeholder 27">
            <a:extLst>
              <a:ext uri="{FF2B5EF4-FFF2-40B4-BE49-F238E27FC236}">
                <a16:creationId xmlns:a16="http://schemas.microsoft.com/office/drawing/2014/main" id="{3E28AC2F-E728-0D7E-9A2E-6DFC7BE35081}"/>
              </a:ext>
            </a:extLst>
          </p:cNvPr>
          <p:cNvSpPr txBox="1">
            <a:spLocks/>
          </p:cNvSpPr>
          <p:nvPr/>
        </p:nvSpPr>
        <p:spPr>
          <a:xfrm>
            <a:off x="9141608" y="4610269"/>
            <a:ext cx="1921432" cy="710901"/>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Principal, RAS, </a:t>
            </a:r>
            <a:br>
              <a:rPr lang="en-US" sz="1400" dirty="0"/>
            </a:br>
            <a:r>
              <a:rPr lang="en-US" sz="1400" dirty="0"/>
              <a:t>HIPAA / PCI Specialist</a:t>
            </a:r>
          </a:p>
        </p:txBody>
      </p:sp>
      <p:pic>
        <p:nvPicPr>
          <p:cNvPr id="9" name="Online Image Placeholder 4">
            <a:extLst>
              <a:ext uri="{FF2B5EF4-FFF2-40B4-BE49-F238E27FC236}">
                <a16:creationId xmlns:a16="http://schemas.microsoft.com/office/drawing/2014/main" id="{73C61299-EA3C-A5DF-38EE-D6DE58A328E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3556" t="-1" r="20815" b="31306"/>
          <a:stretch/>
        </p:blipFill>
        <p:spPr>
          <a:xfrm>
            <a:off x="1545152" y="2451513"/>
            <a:ext cx="1415190" cy="1397910"/>
          </a:xfrm>
          <a:prstGeom prst="ellipse">
            <a:avLst/>
          </a:prstGeom>
        </p:spPr>
      </p:pic>
      <p:sp>
        <p:nvSpPr>
          <p:cNvPr id="15" name="Text Placeholder 26">
            <a:extLst>
              <a:ext uri="{FF2B5EF4-FFF2-40B4-BE49-F238E27FC236}">
                <a16:creationId xmlns:a16="http://schemas.microsoft.com/office/drawing/2014/main" id="{F4C998CA-BF05-D39C-CB36-1CD4B2C7485A}"/>
              </a:ext>
            </a:extLst>
          </p:cNvPr>
          <p:cNvSpPr txBox="1">
            <a:spLocks/>
          </p:cNvSpPr>
          <p:nvPr/>
        </p:nvSpPr>
        <p:spPr>
          <a:xfrm>
            <a:off x="1606418" y="4214981"/>
            <a:ext cx="1714500" cy="27150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1pPr>
            <a:lvl2pPr marL="4572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2pPr>
            <a:lvl3pPr marL="9144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3pPr>
            <a:lvl4pPr marL="131445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4pPr>
            <a:lvl5pPr marL="18288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Donna McKinney</a:t>
            </a:r>
          </a:p>
        </p:txBody>
      </p:sp>
      <p:sp>
        <p:nvSpPr>
          <p:cNvPr id="16" name="Text Placeholder 27">
            <a:extLst>
              <a:ext uri="{FF2B5EF4-FFF2-40B4-BE49-F238E27FC236}">
                <a16:creationId xmlns:a16="http://schemas.microsoft.com/office/drawing/2014/main" id="{19573004-EC7D-347A-B0FE-B1A4298EEF8A}"/>
              </a:ext>
            </a:extLst>
          </p:cNvPr>
          <p:cNvSpPr txBox="1">
            <a:spLocks/>
          </p:cNvSpPr>
          <p:nvPr/>
        </p:nvSpPr>
        <p:spPr>
          <a:xfrm>
            <a:off x="1606957" y="4610269"/>
            <a:ext cx="1921433" cy="710901"/>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Principal, Healthcare Consulting Revenue Cycle Leader</a:t>
            </a:r>
          </a:p>
        </p:txBody>
      </p:sp>
      <p:cxnSp>
        <p:nvCxnSpPr>
          <p:cNvPr id="19" name="Straight Connector 18">
            <a:extLst>
              <a:ext uri="{FF2B5EF4-FFF2-40B4-BE49-F238E27FC236}">
                <a16:creationId xmlns:a16="http://schemas.microsoft.com/office/drawing/2014/main" id="{8EA48785-90AE-2CB9-3FA4-F1A1CE0CBC95}"/>
              </a:ext>
            </a:extLst>
          </p:cNvPr>
          <p:cNvCxnSpPr>
            <a:cxnSpLocks/>
          </p:cNvCxnSpPr>
          <p:nvPr/>
        </p:nvCxnSpPr>
        <p:spPr>
          <a:xfrm>
            <a:off x="1545152" y="2113632"/>
            <a:ext cx="8932163"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pic>
        <p:nvPicPr>
          <p:cNvPr id="2" name="Online Image Placeholder 4">
            <a:extLst>
              <a:ext uri="{FF2B5EF4-FFF2-40B4-BE49-F238E27FC236}">
                <a16:creationId xmlns:a16="http://schemas.microsoft.com/office/drawing/2014/main" id="{04D1696A-0D60-01AA-A3C0-2BC9240BA01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21" t="4248" r="2799" b="19036"/>
          <a:stretch/>
        </p:blipFill>
        <p:spPr>
          <a:xfrm>
            <a:off x="4082772" y="2484171"/>
            <a:ext cx="1415190" cy="1397910"/>
          </a:xfrm>
          <a:prstGeom prst="ellipse">
            <a:avLst/>
          </a:prstGeom>
        </p:spPr>
      </p:pic>
      <p:sp>
        <p:nvSpPr>
          <p:cNvPr id="3" name="Text Placeholder 26">
            <a:extLst>
              <a:ext uri="{FF2B5EF4-FFF2-40B4-BE49-F238E27FC236}">
                <a16:creationId xmlns:a16="http://schemas.microsoft.com/office/drawing/2014/main" id="{1D2D56D6-222D-F67E-266F-F4AFF89F523B}"/>
              </a:ext>
            </a:extLst>
          </p:cNvPr>
          <p:cNvSpPr txBox="1">
            <a:spLocks/>
          </p:cNvSpPr>
          <p:nvPr/>
        </p:nvSpPr>
        <p:spPr>
          <a:xfrm>
            <a:off x="4144038" y="4214981"/>
            <a:ext cx="1714500" cy="271506"/>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1pPr>
            <a:lvl2pPr marL="4572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2pPr>
            <a:lvl3pPr marL="9144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3pPr>
            <a:lvl4pPr marL="131445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4pPr>
            <a:lvl5pPr marL="1828800" indent="0" algn="l" defTabSz="914400" rtl="0" eaLnBrk="1" latinLnBrk="0" hangingPunct="1">
              <a:spcBef>
                <a:spcPct val="20000"/>
              </a:spcBef>
              <a:buFont typeface="Arial" pitchFamily="34" charset="0"/>
              <a:buNone/>
              <a:defRPr sz="1200" b="1"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Susan Watkins</a:t>
            </a:r>
          </a:p>
        </p:txBody>
      </p:sp>
      <p:sp>
        <p:nvSpPr>
          <p:cNvPr id="4" name="Text Placeholder 27">
            <a:extLst>
              <a:ext uri="{FF2B5EF4-FFF2-40B4-BE49-F238E27FC236}">
                <a16:creationId xmlns:a16="http://schemas.microsoft.com/office/drawing/2014/main" id="{93F0619F-F72E-C384-8F0A-BDB5D9148979}"/>
              </a:ext>
            </a:extLst>
          </p:cNvPr>
          <p:cNvSpPr txBox="1">
            <a:spLocks/>
          </p:cNvSpPr>
          <p:nvPr/>
        </p:nvSpPr>
        <p:spPr>
          <a:xfrm>
            <a:off x="4144577" y="4610269"/>
            <a:ext cx="1810573" cy="710901"/>
          </a:xfrm>
          <a:prstGeom prst="rect">
            <a:avLst/>
          </a:prstGeom>
        </p:spPr>
        <p:txBody>
          <a:bodyPr vert="horz" lIns="0" tIns="0" rIns="0" bIns="0" rtlCol="0">
            <a:noAutofit/>
          </a:bodyPr>
          <a:lstStyle>
            <a:lvl1pPr marL="1682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1pPr>
            <a:lvl2pPr marL="690563" indent="-233363"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2pPr>
            <a:lvl3pPr marL="10826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3pPr>
            <a:lvl4pPr marL="1543050" indent="-228600"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4pPr>
            <a:lvl5pPr marL="1997075" indent="-168275" algn="l" defTabSz="914400" rtl="0" eaLnBrk="1" latinLnBrk="0" hangingPunct="1">
              <a:spcBef>
                <a:spcPct val="20000"/>
              </a:spcBef>
              <a:buFont typeface="Arial" pitchFamily="34" charset="0"/>
              <a:buChar char="»"/>
              <a:defRPr sz="13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a:t>Senior Manager, Healthcare Consulting</a:t>
            </a:r>
          </a:p>
        </p:txBody>
      </p:sp>
      <p:pic>
        <p:nvPicPr>
          <p:cNvPr id="22" name="Picture 21" descr="A green square with white dots&#10;&#10;Description automatically generated">
            <a:extLst>
              <a:ext uri="{FF2B5EF4-FFF2-40B4-BE49-F238E27FC236}">
                <a16:creationId xmlns:a16="http://schemas.microsoft.com/office/drawing/2014/main" id="{45A825E1-6D08-6BAA-9972-2E567B853A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32716" y="6358428"/>
            <a:ext cx="1859284" cy="509017"/>
          </a:xfrm>
          <a:prstGeom prst="rect">
            <a:avLst/>
          </a:prstGeom>
        </p:spPr>
      </p:pic>
    </p:spTree>
    <p:extLst>
      <p:ext uri="{BB962C8B-B14F-4D97-AF65-F5344CB8AC3E}">
        <p14:creationId xmlns:p14="http://schemas.microsoft.com/office/powerpoint/2010/main" val="21491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55DF42-EFD5-9A43-06D1-E30856B07408}"/>
              </a:ext>
            </a:extLst>
          </p:cNvPr>
          <p:cNvSpPr/>
          <p:nvPr/>
        </p:nvSpPr>
        <p:spPr>
          <a:xfrm>
            <a:off x="0" y="3162300"/>
            <a:ext cx="12191999" cy="36957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CAD8A329-8A25-6C14-DC3C-A5E010EADEB6}"/>
              </a:ext>
            </a:extLst>
          </p:cNvPr>
          <p:cNvSpPr>
            <a:spLocks noGrp="1"/>
          </p:cNvSpPr>
          <p:nvPr>
            <p:ph type="body" sz="quarter" idx="10"/>
          </p:nvPr>
        </p:nvSpPr>
        <p:spPr>
          <a:xfrm>
            <a:off x="0" y="792687"/>
            <a:ext cx="12192000" cy="499735"/>
          </a:xfrm>
        </p:spPr>
        <p:txBody>
          <a:bodyPr/>
          <a:lstStyle/>
          <a:p>
            <a:r>
              <a:rPr lang="en-US" b="1" dirty="0"/>
              <a:t>Key Recovery Challenges</a:t>
            </a:r>
          </a:p>
        </p:txBody>
      </p:sp>
      <p:grpSp>
        <p:nvGrpSpPr>
          <p:cNvPr id="23" name="Group 22">
            <a:extLst>
              <a:ext uri="{FF2B5EF4-FFF2-40B4-BE49-F238E27FC236}">
                <a16:creationId xmlns:a16="http://schemas.microsoft.com/office/drawing/2014/main" id="{6A6AA5EE-0FF9-2115-88D8-82EB3779A244}"/>
              </a:ext>
            </a:extLst>
          </p:cNvPr>
          <p:cNvGrpSpPr/>
          <p:nvPr/>
        </p:nvGrpSpPr>
        <p:grpSpPr>
          <a:xfrm>
            <a:off x="747619" y="2085011"/>
            <a:ext cx="2288100" cy="3503774"/>
            <a:chOff x="861919" y="2256851"/>
            <a:chExt cx="2288100" cy="3503774"/>
          </a:xfrm>
        </p:grpSpPr>
        <p:sp>
          <p:nvSpPr>
            <p:cNvPr id="7" name="TextBox 6">
              <a:extLst>
                <a:ext uri="{FF2B5EF4-FFF2-40B4-BE49-F238E27FC236}">
                  <a16:creationId xmlns:a16="http://schemas.microsoft.com/office/drawing/2014/main" id="{4881CB53-C669-EE41-C1CF-3BDA9272A3F0}"/>
                </a:ext>
              </a:extLst>
            </p:cNvPr>
            <p:cNvSpPr txBox="1"/>
            <p:nvPr/>
          </p:nvSpPr>
          <p:spPr>
            <a:xfrm>
              <a:off x="861919" y="4597678"/>
              <a:ext cx="2288100" cy="1162947"/>
            </a:xfrm>
            <a:prstGeom prst="rect">
              <a:avLst/>
            </a:prstGeom>
            <a:noFill/>
          </p:spPr>
          <p:txBody>
            <a:bodyPr wrap="square" lIns="0" tIns="0" rIns="0" bIns="0">
              <a:noAutofit/>
            </a:bodyPr>
            <a:lstStyle/>
            <a:p>
              <a:pPr>
                <a:spcAft>
                  <a:spcPts val="1800"/>
                </a:spcAft>
              </a:pPr>
              <a:r>
                <a:rPr lang="en-US" sz="1600" dirty="0">
                  <a:solidFill>
                    <a:schemeClr val="bg2">
                      <a:lumMod val="10000"/>
                    </a:schemeClr>
                  </a:solidFill>
                </a:rPr>
                <a:t>Documentation Delays &amp; Continued Safety Risks</a:t>
              </a:r>
            </a:p>
            <a:p>
              <a:pPr>
                <a:spcAft>
                  <a:spcPts val="1800"/>
                </a:spcAft>
              </a:pPr>
              <a:r>
                <a:rPr lang="en-US" sz="1600" dirty="0">
                  <a:solidFill>
                    <a:schemeClr val="bg2">
                      <a:lumMod val="10000"/>
                    </a:schemeClr>
                  </a:solidFill>
                </a:rPr>
                <a:t>Potential Impact </a:t>
              </a:r>
              <a:br>
                <a:rPr lang="en-US" sz="1600" dirty="0">
                  <a:solidFill>
                    <a:schemeClr val="bg2">
                      <a:lumMod val="10000"/>
                    </a:schemeClr>
                  </a:solidFill>
                </a:rPr>
              </a:br>
              <a:r>
                <a:rPr lang="en-US" sz="1600" dirty="0">
                  <a:solidFill>
                    <a:schemeClr val="bg2">
                      <a:lumMod val="10000"/>
                    </a:schemeClr>
                  </a:solidFill>
                </a:rPr>
                <a:t>on Quality Scores</a:t>
              </a:r>
            </a:p>
            <a:p>
              <a:pPr>
                <a:spcAft>
                  <a:spcPts val="1800"/>
                </a:spcAft>
              </a:pPr>
              <a:r>
                <a:rPr lang="en-US" sz="1600" dirty="0"/>
                <a:t>Regulatory compliance requirements</a:t>
              </a:r>
            </a:p>
            <a:p>
              <a:pPr>
                <a:spcAft>
                  <a:spcPts val="1800"/>
                </a:spcAft>
              </a:pPr>
              <a:endParaRPr lang="en-US" sz="1600" dirty="0">
                <a:solidFill>
                  <a:schemeClr val="bg2">
                    <a:lumMod val="10000"/>
                  </a:schemeClr>
                </a:solidFill>
              </a:endParaRPr>
            </a:p>
          </p:txBody>
        </p:sp>
        <p:grpSp>
          <p:nvGrpSpPr>
            <p:cNvPr id="27" name="Group 26">
              <a:extLst>
                <a:ext uri="{FF2B5EF4-FFF2-40B4-BE49-F238E27FC236}">
                  <a16:creationId xmlns:a16="http://schemas.microsoft.com/office/drawing/2014/main" id="{513FED68-5091-8AAB-A9E2-7907B68F10F9}"/>
                </a:ext>
              </a:extLst>
            </p:cNvPr>
            <p:cNvGrpSpPr/>
            <p:nvPr/>
          </p:nvGrpSpPr>
          <p:grpSpPr>
            <a:xfrm>
              <a:off x="861919" y="2256851"/>
              <a:ext cx="2003945" cy="2003946"/>
              <a:chOff x="3263630" y="351268"/>
              <a:chExt cx="2111010" cy="2111010"/>
            </a:xfrm>
          </p:grpSpPr>
          <p:sp>
            <p:nvSpPr>
              <p:cNvPr id="8" name="Rectangle 7">
                <a:extLst>
                  <a:ext uri="{FF2B5EF4-FFF2-40B4-BE49-F238E27FC236}">
                    <a16:creationId xmlns:a16="http://schemas.microsoft.com/office/drawing/2014/main" id="{CC92F473-51A6-3034-B18C-B69075CE746C}"/>
                  </a:ext>
                </a:extLst>
              </p:cNvPr>
              <p:cNvSpPr/>
              <p:nvPr/>
            </p:nvSpPr>
            <p:spPr>
              <a:xfrm>
                <a:off x="3263630" y="351268"/>
                <a:ext cx="2111010" cy="2111010"/>
              </a:xfrm>
              <a:prstGeom prst="rect">
                <a:avLst/>
              </a:prstGeom>
              <a:solidFill>
                <a:schemeClr val="tx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3FFF6E8-1480-A535-135B-97AF0AF47F32}"/>
                  </a:ext>
                </a:extLst>
              </p:cNvPr>
              <p:cNvSpPr txBox="1"/>
              <p:nvPr/>
            </p:nvSpPr>
            <p:spPr>
              <a:xfrm>
                <a:off x="3263630" y="1826451"/>
                <a:ext cx="2111010" cy="242274"/>
              </a:xfrm>
              <a:prstGeom prst="rect">
                <a:avLst/>
              </a:prstGeom>
              <a:noFill/>
            </p:spPr>
            <p:txBody>
              <a:bodyPr wrap="square" lIns="0" tIns="0" rIns="0" bIns="0" rtlCol="0">
                <a:noAutofit/>
              </a:bodyPr>
              <a:lstStyle/>
              <a:p>
                <a:pPr algn="ctr"/>
                <a:r>
                  <a:rPr lang="en-US" sz="1400" b="1" dirty="0">
                    <a:solidFill>
                      <a:schemeClr val="bg1"/>
                    </a:solidFill>
                  </a:rPr>
                  <a:t>PATIENT CARE</a:t>
                </a:r>
              </a:p>
            </p:txBody>
          </p:sp>
          <p:pic>
            <p:nvPicPr>
              <p:cNvPr id="20" name="Graphic 19" descr="Inpatient outline">
                <a:extLst>
                  <a:ext uri="{FF2B5EF4-FFF2-40B4-BE49-F238E27FC236}">
                    <a16:creationId xmlns:a16="http://schemas.microsoft.com/office/drawing/2014/main" id="{DD08EB2F-811F-603B-7FDF-DD8E87BD952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22126" y="674197"/>
                <a:ext cx="1026619" cy="1026619"/>
              </a:xfrm>
              <a:prstGeom prst="rect">
                <a:avLst/>
              </a:prstGeom>
            </p:spPr>
          </p:pic>
        </p:grpSp>
      </p:grpSp>
      <p:grpSp>
        <p:nvGrpSpPr>
          <p:cNvPr id="15" name="Group 14">
            <a:extLst>
              <a:ext uri="{FF2B5EF4-FFF2-40B4-BE49-F238E27FC236}">
                <a16:creationId xmlns:a16="http://schemas.microsoft.com/office/drawing/2014/main" id="{62D91B04-4E2F-92EF-CA93-8C9EDEA01880}"/>
              </a:ext>
            </a:extLst>
          </p:cNvPr>
          <p:cNvGrpSpPr/>
          <p:nvPr/>
        </p:nvGrpSpPr>
        <p:grpSpPr>
          <a:xfrm>
            <a:off x="6668798" y="2085011"/>
            <a:ext cx="2003946" cy="3231373"/>
            <a:chOff x="6858115" y="2256851"/>
            <a:chExt cx="2003946" cy="3231373"/>
          </a:xfrm>
        </p:grpSpPr>
        <p:sp>
          <p:nvSpPr>
            <p:cNvPr id="16" name="TextBox 15">
              <a:extLst>
                <a:ext uri="{FF2B5EF4-FFF2-40B4-BE49-F238E27FC236}">
                  <a16:creationId xmlns:a16="http://schemas.microsoft.com/office/drawing/2014/main" id="{AE67CA32-A056-1DEC-1321-B0B7E939373C}"/>
                </a:ext>
              </a:extLst>
            </p:cNvPr>
            <p:cNvSpPr txBox="1"/>
            <p:nvPr/>
          </p:nvSpPr>
          <p:spPr>
            <a:xfrm>
              <a:off x="6985978" y="4611926"/>
              <a:ext cx="1856580" cy="876298"/>
            </a:xfrm>
            <a:prstGeom prst="rect">
              <a:avLst/>
            </a:prstGeom>
            <a:noFill/>
          </p:spPr>
          <p:txBody>
            <a:bodyPr wrap="square" lIns="0" tIns="0" rIns="0" bIns="0">
              <a:noAutofit/>
            </a:bodyPr>
            <a:lstStyle/>
            <a:p>
              <a:pPr>
                <a:spcAft>
                  <a:spcPts val="1800"/>
                </a:spcAft>
              </a:pPr>
              <a:r>
                <a:rPr lang="en-US" sz="1600" dirty="0">
                  <a:solidFill>
                    <a:srgbClr val="000000"/>
                  </a:solidFill>
                </a:rPr>
                <a:t>Pay Reconciliation</a:t>
              </a:r>
            </a:p>
            <a:p>
              <a:pPr>
                <a:spcAft>
                  <a:spcPts val="1800"/>
                </a:spcAft>
              </a:pPr>
              <a:r>
                <a:rPr lang="en-US" sz="1600" dirty="0">
                  <a:solidFill>
                    <a:srgbClr val="000000"/>
                  </a:solidFill>
                </a:rPr>
                <a:t>Organizational Trust</a:t>
              </a:r>
            </a:p>
          </p:txBody>
        </p:sp>
        <p:grpSp>
          <p:nvGrpSpPr>
            <p:cNvPr id="30" name="Group 29">
              <a:extLst>
                <a:ext uri="{FF2B5EF4-FFF2-40B4-BE49-F238E27FC236}">
                  <a16:creationId xmlns:a16="http://schemas.microsoft.com/office/drawing/2014/main" id="{5F016952-DE1F-4BA5-F7E6-5696E9FA71AE}"/>
                </a:ext>
              </a:extLst>
            </p:cNvPr>
            <p:cNvGrpSpPr/>
            <p:nvPr/>
          </p:nvGrpSpPr>
          <p:grpSpPr>
            <a:xfrm>
              <a:off x="6858115" y="2256851"/>
              <a:ext cx="2003946" cy="2003946"/>
              <a:chOff x="8417693" y="3490547"/>
              <a:chExt cx="2111011" cy="2111010"/>
            </a:xfrm>
          </p:grpSpPr>
          <p:sp>
            <p:nvSpPr>
              <p:cNvPr id="12" name="Rectangle 11">
                <a:extLst>
                  <a:ext uri="{FF2B5EF4-FFF2-40B4-BE49-F238E27FC236}">
                    <a16:creationId xmlns:a16="http://schemas.microsoft.com/office/drawing/2014/main" id="{3B027EB6-71FE-D1A2-B681-05CE8C4C2135}"/>
                  </a:ext>
                </a:extLst>
              </p:cNvPr>
              <p:cNvSpPr/>
              <p:nvPr/>
            </p:nvSpPr>
            <p:spPr>
              <a:xfrm>
                <a:off x="8417693" y="3490547"/>
                <a:ext cx="2111010" cy="2111010"/>
              </a:xfrm>
              <a:prstGeom prst="rect">
                <a:avLst/>
              </a:prstGeom>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9E83DAD-52D0-1BA7-1464-CDF7C0E8D3EF}"/>
                  </a:ext>
                </a:extLst>
              </p:cNvPr>
              <p:cNvSpPr txBox="1"/>
              <p:nvPr/>
            </p:nvSpPr>
            <p:spPr>
              <a:xfrm>
                <a:off x="8417694" y="4834437"/>
                <a:ext cx="2111010" cy="407940"/>
              </a:xfrm>
              <a:prstGeom prst="rect">
                <a:avLst/>
              </a:prstGeom>
              <a:noFill/>
            </p:spPr>
            <p:txBody>
              <a:bodyPr wrap="square" lIns="0" tIns="0" rIns="0" bIns="0" rtlCol="0">
                <a:noAutofit/>
              </a:bodyPr>
              <a:lstStyle/>
              <a:p>
                <a:pPr algn="ctr"/>
                <a:r>
                  <a:rPr lang="en-US" sz="1400" b="1" dirty="0">
                    <a:solidFill>
                      <a:schemeClr val="bg1"/>
                    </a:solidFill>
                  </a:rPr>
                  <a:t>WORKFORCE MANAGEMENT</a:t>
                </a:r>
              </a:p>
            </p:txBody>
          </p:sp>
          <p:pic>
            <p:nvPicPr>
              <p:cNvPr id="22" name="Graphic 21" descr="Doctor female outline">
                <a:extLst>
                  <a:ext uri="{FF2B5EF4-FFF2-40B4-BE49-F238E27FC236}">
                    <a16:creationId xmlns:a16="http://schemas.microsoft.com/office/drawing/2014/main" id="{BA8ACE63-80D2-947A-13BF-DD75EEAEE2D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47752" y="3786531"/>
                <a:ext cx="883433" cy="883433"/>
              </a:xfrm>
              <a:prstGeom prst="rect">
                <a:avLst/>
              </a:prstGeom>
            </p:spPr>
          </p:pic>
        </p:grpSp>
      </p:grpSp>
      <p:grpSp>
        <p:nvGrpSpPr>
          <p:cNvPr id="17" name="Group 16">
            <a:extLst>
              <a:ext uri="{FF2B5EF4-FFF2-40B4-BE49-F238E27FC236}">
                <a16:creationId xmlns:a16="http://schemas.microsoft.com/office/drawing/2014/main" id="{4E13069B-4E38-5394-7BA4-839FE5DBDC01}"/>
              </a:ext>
            </a:extLst>
          </p:cNvPr>
          <p:cNvGrpSpPr/>
          <p:nvPr/>
        </p:nvGrpSpPr>
        <p:grpSpPr>
          <a:xfrm>
            <a:off x="3708208" y="2085011"/>
            <a:ext cx="2288101" cy="3420334"/>
            <a:chOff x="3860017" y="2256851"/>
            <a:chExt cx="2288101" cy="3420334"/>
          </a:xfrm>
        </p:grpSpPr>
        <p:sp>
          <p:nvSpPr>
            <p:cNvPr id="10" name="TextBox 9">
              <a:extLst>
                <a:ext uri="{FF2B5EF4-FFF2-40B4-BE49-F238E27FC236}">
                  <a16:creationId xmlns:a16="http://schemas.microsoft.com/office/drawing/2014/main" id="{B863A31D-3650-86DE-E8EB-6B37C01BDA9A}"/>
                </a:ext>
              </a:extLst>
            </p:cNvPr>
            <p:cNvSpPr txBox="1"/>
            <p:nvPr/>
          </p:nvSpPr>
          <p:spPr>
            <a:xfrm>
              <a:off x="3860018" y="4597678"/>
              <a:ext cx="2288100" cy="1079507"/>
            </a:xfrm>
            <a:prstGeom prst="rect">
              <a:avLst/>
            </a:prstGeom>
            <a:noFill/>
          </p:spPr>
          <p:txBody>
            <a:bodyPr wrap="square" lIns="0" tIns="0" rIns="0" bIns="0">
              <a:noAutofit/>
            </a:bodyPr>
            <a:lstStyle/>
            <a:p>
              <a:pPr>
                <a:spcAft>
                  <a:spcPts val="1800"/>
                </a:spcAft>
              </a:pPr>
              <a:r>
                <a:rPr lang="en-US" sz="1600" dirty="0">
                  <a:solidFill>
                    <a:schemeClr val="bg2">
                      <a:lumMod val="10000"/>
                    </a:schemeClr>
                  </a:solidFill>
                </a:rPr>
                <a:t>Increased Denials</a:t>
              </a:r>
            </a:p>
            <a:p>
              <a:pPr>
                <a:spcAft>
                  <a:spcPts val="1800"/>
                </a:spcAft>
              </a:pPr>
              <a:r>
                <a:rPr lang="en-US" sz="1600" dirty="0">
                  <a:solidFill>
                    <a:schemeClr val="bg2">
                      <a:lumMod val="10000"/>
                    </a:schemeClr>
                  </a:solidFill>
                </a:rPr>
                <a:t>Labor Intensive Appeals</a:t>
              </a:r>
            </a:p>
            <a:p>
              <a:pPr>
                <a:spcAft>
                  <a:spcPts val="1800"/>
                </a:spcAft>
              </a:pPr>
              <a:r>
                <a:rPr lang="en-US" sz="1600" dirty="0">
                  <a:solidFill>
                    <a:schemeClr val="bg2">
                      <a:lumMod val="10000"/>
                    </a:schemeClr>
                  </a:solidFill>
                </a:rPr>
                <a:t>Backlog &amp;</a:t>
              </a:r>
              <a:br>
                <a:rPr lang="en-US" sz="1600" dirty="0">
                  <a:solidFill>
                    <a:schemeClr val="bg2">
                      <a:lumMod val="10000"/>
                    </a:schemeClr>
                  </a:solidFill>
                </a:rPr>
              </a:br>
              <a:r>
                <a:rPr lang="en-US" sz="1600" dirty="0">
                  <a:solidFill>
                    <a:schemeClr val="bg2">
                      <a:lumMod val="10000"/>
                    </a:schemeClr>
                  </a:solidFill>
                </a:rPr>
                <a:t>Operational Burden</a:t>
              </a:r>
            </a:p>
          </p:txBody>
        </p:sp>
        <p:grpSp>
          <p:nvGrpSpPr>
            <p:cNvPr id="29" name="Group 28">
              <a:extLst>
                <a:ext uri="{FF2B5EF4-FFF2-40B4-BE49-F238E27FC236}">
                  <a16:creationId xmlns:a16="http://schemas.microsoft.com/office/drawing/2014/main" id="{C81B3568-439D-1A72-D4F1-EB52CF431395}"/>
                </a:ext>
              </a:extLst>
            </p:cNvPr>
            <p:cNvGrpSpPr/>
            <p:nvPr/>
          </p:nvGrpSpPr>
          <p:grpSpPr>
            <a:xfrm>
              <a:off x="3860017" y="2256851"/>
              <a:ext cx="2003945" cy="2003946"/>
              <a:chOff x="6055493" y="3490547"/>
              <a:chExt cx="2111010" cy="2111010"/>
            </a:xfrm>
          </p:grpSpPr>
          <p:sp>
            <p:nvSpPr>
              <p:cNvPr id="9" name="Rectangle 8">
                <a:extLst>
                  <a:ext uri="{FF2B5EF4-FFF2-40B4-BE49-F238E27FC236}">
                    <a16:creationId xmlns:a16="http://schemas.microsoft.com/office/drawing/2014/main" id="{307575F1-FD86-D2F2-BA99-84CA985EF05D}"/>
                  </a:ext>
                </a:extLst>
              </p:cNvPr>
              <p:cNvSpPr/>
              <p:nvPr/>
            </p:nvSpPr>
            <p:spPr>
              <a:xfrm>
                <a:off x="6055493" y="3490547"/>
                <a:ext cx="2111010" cy="2111010"/>
              </a:xfrm>
              <a:prstGeom prst="rect">
                <a:avLst/>
              </a:prstGeom>
              <a:solidFill>
                <a:schemeClr val="accent1"/>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D7AEDC2-2F0F-00B0-1910-215B7569C120}"/>
                  </a:ext>
                </a:extLst>
              </p:cNvPr>
              <p:cNvSpPr txBox="1"/>
              <p:nvPr/>
            </p:nvSpPr>
            <p:spPr>
              <a:xfrm>
                <a:off x="6055493" y="4834437"/>
                <a:ext cx="2111010" cy="407940"/>
              </a:xfrm>
              <a:prstGeom prst="rect">
                <a:avLst/>
              </a:prstGeom>
              <a:noFill/>
            </p:spPr>
            <p:txBody>
              <a:bodyPr wrap="square" lIns="0" tIns="0" rIns="0" bIns="0" rtlCol="0">
                <a:noAutofit/>
              </a:bodyPr>
              <a:lstStyle/>
              <a:p>
                <a:pPr algn="ctr"/>
                <a:r>
                  <a:rPr lang="en-US" sz="1400" b="1" dirty="0">
                    <a:solidFill>
                      <a:schemeClr val="bg1"/>
                    </a:solidFill>
                  </a:rPr>
                  <a:t>REVENUE </a:t>
                </a:r>
                <a:br>
                  <a:rPr lang="en-US" sz="1400" b="1" dirty="0">
                    <a:solidFill>
                      <a:schemeClr val="bg1"/>
                    </a:solidFill>
                  </a:rPr>
                </a:br>
                <a:r>
                  <a:rPr lang="en-US" sz="1400" b="1" dirty="0">
                    <a:solidFill>
                      <a:schemeClr val="bg1"/>
                    </a:solidFill>
                  </a:rPr>
                  <a:t>CYCLE </a:t>
                </a:r>
              </a:p>
            </p:txBody>
          </p:sp>
          <p:pic>
            <p:nvPicPr>
              <p:cNvPr id="21" name="Graphic 20" descr="Arrow circle outline">
                <a:extLst>
                  <a:ext uri="{FF2B5EF4-FFF2-40B4-BE49-F238E27FC236}">
                    <a16:creationId xmlns:a16="http://schemas.microsoft.com/office/drawing/2014/main" id="{ACE2F80D-B680-285C-592F-2D9514E3D00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22279" y="3680659"/>
                <a:ext cx="1096150" cy="1096150"/>
              </a:xfrm>
              <a:prstGeom prst="rect">
                <a:avLst/>
              </a:prstGeom>
            </p:spPr>
          </p:pic>
          <p:sp>
            <p:nvSpPr>
              <p:cNvPr id="26" name="TextBox 25">
                <a:extLst>
                  <a:ext uri="{FF2B5EF4-FFF2-40B4-BE49-F238E27FC236}">
                    <a16:creationId xmlns:a16="http://schemas.microsoft.com/office/drawing/2014/main" id="{FDA2061E-0BDE-B5E3-9B92-C7D85008EE03}"/>
                  </a:ext>
                </a:extLst>
              </p:cNvPr>
              <p:cNvSpPr txBox="1"/>
              <p:nvPr/>
            </p:nvSpPr>
            <p:spPr>
              <a:xfrm>
                <a:off x="7005102" y="4075896"/>
                <a:ext cx="157800" cy="281011"/>
              </a:xfrm>
              <a:custGeom>
                <a:avLst/>
                <a:gdLst/>
                <a:ahLst/>
                <a:cxnLst/>
                <a:rect l="l" t="t" r="r" b="b"/>
                <a:pathLst>
                  <a:path w="157800" h="281011">
                    <a:moveTo>
                      <a:pt x="83116" y="143173"/>
                    </a:moveTo>
                    <a:lnTo>
                      <a:pt x="83116" y="243669"/>
                    </a:lnTo>
                    <a:cubicBezTo>
                      <a:pt x="95965" y="241948"/>
                      <a:pt x="106749" y="238421"/>
                      <a:pt x="115468" y="233086"/>
                    </a:cubicBezTo>
                    <a:cubicBezTo>
                      <a:pt x="124187" y="227751"/>
                      <a:pt x="130668" y="221241"/>
                      <a:pt x="134913" y="213555"/>
                    </a:cubicBezTo>
                    <a:cubicBezTo>
                      <a:pt x="139158" y="205868"/>
                      <a:pt x="141280" y="198010"/>
                      <a:pt x="141280" y="189979"/>
                    </a:cubicBezTo>
                    <a:cubicBezTo>
                      <a:pt x="141280" y="179081"/>
                      <a:pt x="138039" y="170391"/>
                      <a:pt x="131558" y="163909"/>
                    </a:cubicBezTo>
                    <a:cubicBezTo>
                      <a:pt x="125076" y="157427"/>
                      <a:pt x="117992" y="152867"/>
                      <a:pt x="110305" y="150228"/>
                    </a:cubicBezTo>
                    <a:cubicBezTo>
                      <a:pt x="102619" y="147590"/>
                      <a:pt x="93556" y="145238"/>
                      <a:pt x="83116" y="143173"/>
                    </a:cubicBezTo>
                    <a:close/>
                    <a:moveTo>
                      <a:pt x="69006" y="35965"/>
                    </a:moveTo>
                    <a:cubicBezTo>
                      <a:pt x="55813" y="37686"/>
                      <a:pt x="45287" y="41271"/>
                      <a:pt x="37428" y="46721"/>
                    </a:cubicBezTo>
                    <a:cubicBezTo>
                      <a:pt x="29570" y="52170"/>
                      <a:pt x="24121" y="58135"/>
                      <a:pt x="21081" y="64617"/>
                    </a:cubicBezTo>
                    <a:cubicBezTo>
                      <a:pt x="18040" y="71099"/>
                      <a:pt x="16520" y="77208"/>
                      <a:pt x="16520" y="82944"/>
                    </a:cubicBezTo>
                    <a:cubicBezTo>
                      <a:pt x="16520" y="105429"/>
                      <a:pt x="34015" y="119483"/>
                      <a:pt x="69006" y="125104"/>
                    </a:cubicBezTo>
                    <a:close/>
                    <a:moveTo>
                      <a:pt x="69006" y="0"/>
                    </a:moveTo>
                    <a:lnTo>
                      <a:pt x="83116" y="0"/>
                    </a:lnTo>
                    <a:lnTo>
                      <a:pt x="83116" y="21855"/>
                    </a:lnTo>
                    <a:cubicBezTo>
                      <a:pt x="102504" y="22658"/>
                      <a:pt x="122351" y="29484"/>
                      <a:pt x="142657" y="42332"/>
                    </a:cubicBezTo>
                    <a:lnTo>
                      <a:pt x="142657" y="61434"/>
                    </a:lnTo>
                    <a:cubicBezTo>
                      <a:pt x="122581" y="46290"/>
                      <a:pt x="102734" y="37686"/>
                      <a:pt x="83116" y="35621"/>
                    </a:cubicBezTo>
                    <a:lnTo>
                      <a:pt x="83116" y="128718"/>
                    </a:lnTo>
                    <a:cubicBezTo>
                      <a:pt x="132906" y="135716"/>
                      <a:pt x="157800" y="155907"/>
                      <a:pt x="157800" y="189291"/>
                    </a:cubicBezTo>
                    <a:cubicBezTo>
                      <a:pt x="157800" y="199042"/>
                      <a:pt x="155334" y="208851"/>
                      <a:pt x="150401" y="218717"/>
                    </a:cubicBezTo>
                    <a:cubicBezTo>
                      <a:pt x="145468" y="228583"/>
                      <a:pt x="137380" y="237073"/>
                      <a:pt x="126137" y="244185"/>
                    </a:cubicBezTo>
                    <a:cubicBezTo>
                      <a:pt x="114894" y="251298"/>
                      <a:pt x="100554" y="255657"/>
                      <a:pt x="83116" y="257264"/>
                    </a:cubicBezTo>
                    <a:lnTo>
                      <a:pt x="83116" y="281011"/>
                    </a:lnTo>
                    <a:lnTo>
                      <a:pt x="69006" y="281011"/>
                    </a:lnTo>
                    <a:lnTo>
                      <a:pt x="69006" y="257264"/>
                    </a:lnTo>
                    <a:cubicBezTo>
                      <a:pt x="60631" y="256919"/>
                      <a:pt x="53145" y="255973"/>
                      <a:pt x="46549" y="254424"/>
                    </a:cubicBezTo>
                    <a:cubicBezTo>
                      <a:pt x="39952" y="252875"/>
                      <a:pt x="33241" y="250495"/>
                      <a:pt x="26415" y="247283"/>
                    </a:cubicBezTo>
                    <a:cubicBezTo>
                      <a:pt x="19589" y="244071"/>
                      <a:pt x="10784" y="239080"/>
                      <a:pt x="0" y="232312"/>
                    </a:cubicBezTo>
                    <a:lnTo>
                      <a:pt x="0" y="212522"/>
                    </a:lnTo>
                    <a:cubicBezTo>
                      <a:pt x="13882" y="222962"/>
                      <a:pt x="25669" y="230390"/>
                      <a:pt x="35363" y="234807"/>
                    </a:cubicBezTo>
                    <a:cubicBezTo>
                      <a:pt x="45057" y="239224"/>
                      <a:pt x="56271" y="242292"/>
                      <a:pt x="69006" y="244013"/>
                    </a:cubicBezTo>
                    <a:lnTo>
                      <a:pt x="69006" y="139559"/>
                    </a:lnTo>
                    <a:cubicBezTo>
                      <a:pt x="57074" y="137609"/>
                      <a:pt x="46463" y="135171"/>
                      <a:pt x="37170" y="132246"/>
                    </a:cubicBezTo>
                    <a:cubicBezTo>
                      <a:pt x="27878" y="129320"/>
                      <a:pt x="19360" y="123957"/>
                      <a:pt x="11616" y="116156"/>
                    </a:cubicBezTo>
                    <a:cubicBezTo>
                      <a:pt x="3872" y="108355"/>
                      <a:pt x="0" y="97628"/>
                      <a:pt x="0" y="83976"/>
                    </a:cubicBezTo>
                    <a:cubicBezTo>
                      <a:pt x="0" y="75487"/>
                      <a:pt x="2037" y="66883"/>
                      <a:pt x="6109" y="58164"/>
                    </a:cubicBezTo>
                    <a:cubicBezTo>
                      <a:pt x="10182" y="49445"/>
                      <a:pt x="17409" y="41702"/>
                      <a:pt x="27792" y="34933"/>
                    </a:cubicBezTo>
                    <a:cubicBezTo>
                      <a:pt x="38174" y="28164"/>
                      <a:pt x="51912" y="23805"/>
                      <a:pt x="69006" y="21855"/>
                    </a:cubicBezTo>
                    <a:close/>
                  </a:path>
                </a:pathLst>
              </a:custGeom>
              <a:solidFill>
                <a:schemeClr val="bg2"/>
              </a:solidFill>
              <a:ln w="9525">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solidFill>
                    <a:sysClr val="windowText" lastClr="000000"/>
                  </a:solidFill>
                  <a:latin typeface="Abadi Extra Light" panose="020B0204020104020204" pitchFamily="34" charset="0"/>
                </a:endParaRPr>
              </a:p>
            </p:txBody>
          </p:sp>
        </p:grpSp>
      </p:grpSp>
      <p:grpSp>
        <p:nvGrpSpPr>
          <p:cNvPr id="24" name="Group 23">
            <a:extLst>
              <a:ext uri="{FF2B5EF4-FFF2-40B4-BE49-F238E27FC236}">
                <a16:creationId xmlns:a16="http://schemas.microsoft.com/office/drawing/2014/main" id="{48C67536-F4C5-B1AF-ED46-8F19056276E6}"/>
              </a:ext>
            </a:extLst>
          </p:cNvPr>
          <p:cNvGrpSpPr/>
          <p:nvPr/>
        </p:nvGrpSpPr>
        <p:grpSpPr>
          <a:xfrm>
            <a:off x="9345234" y="2085011"/>
            <a:ext cx="2267645" cy="3231373"/>
            <a:chOff x="9459534" y="2256851"/>
            <a:chExt cx="2267645" cy="3231373"/>
          </a:xfrm>
        </p:grpSpPr>
        <p:sp>
          <p:nvSpPr>
            <p:cNvPr id="4" name="TextBox 3">
              <a:extLst>
                <a:ext uri="{FF2B5EF4-FFF2-40B4-BE49-F238E27FC236}">
                  <a16:creationId xmlns:a16="http://schemas.microsoft.com/office/drawing/2014/main" id="{E4933B58-9FC2-4EEC-C19E-665CB5C62AFF}"/>
                </a:ext>
              </a:extLst>
            </p:cNvPr>
            <p:cNvSpPr txBox="1"/>
            <p:nvPr/>
          </p:nvSpPr>
          <p:spPr>
            <a:xfrm>
              <a:off x="9587396" y="4611926"/>
              <a:ext cx="2139783" cy="876298"/>
            </a:xfrm>
            <a:prstGeom prst="rect">
              <a:avLst/>
            </a:prstGeom>
            <a:noFill/>
          </p:spPr>
          <p:txBody>
            <a:bodyPr wrap="square" lIns="0" tIns="0" rIns="0" bIns="0">
              <a:noAutofit/>
            </a:bodyPr>
            <a:lstStyle/>
            <a:p>
              <a:pPr>
                <a:spcAft>
                  <a:spcPts val="1800"/>
                </a:spcAft>
              </a:pPr>
              <a:r>
                <a:rPr lang="en-US" sz="1600" dirty="0">
                  <a:solidFill>
                    <a:srgbClr val="000000"/>
                  </a:solidFill>
                </a:rPr>
                <a:t>Supplier / vendor payment prioritization &amp; reconciliation</a:t>
              </a:r>
            </a:p>
            <a:p>
              <a:pPr>
                <a:spcAft>
                  <a:spcPts val="1800"/>
                </a:spcAft>
              </a:pPr>
              <a:r>
                <a:rPr lang="en-US" sz="1600" dirty="0">
                  <a:solidFill>
                    <a:srgbClr val="000000"/>
                  </a:solidFill>
                </a:rPr>
                <a:t>Insurance claim management</a:t>
              </a:r>
            </a:p>
            <a:p>
              <a:pPr>
                <a:spcAft>
                  <a:spcPts val="1800"/>
                </a:spcAft>
              </a:pPr>
              <a:r>
                <a:rPr lang="en-US" sz="1600" dirty="0">
                  <a:solidFill>
                    <a:srgbClr val="000000"/>
                  </a:solidFill>
                </a:rPr>
                <a:t>Forensic accounting requirements</a:t>
              </a:r>
            </a:p>
          </p:txBody>
        </p:sp>
        <p:grpSp>
          <p:nvGrpSpPr>
            <p:cNvPr id="5" name="Group 4">
              <a:extLst>
                <a:ext uri="{FF2B5EF4-FFF2-40B4-BE49-F238E27FC236}">
                  <a16:creationId xmlns:a16="http://schemas.microsoft.com/office/drawing/2014/main" id="{DAB6B1A3-BD10-B4EC-87A7-F564F72670EF}"/>
                </a:ext>
              </a:extLst>
            </p:cNvPr>
            <p:cNvGrpSpPr/>
            <p:nvPr/>
          </p:nvGrpSpPr>
          <p:grpSpPr>
            <a:xfrm>
              <a:off x="9459534" y="2256851"/>
              <a:ext cx="2003946" cy="2003946"/>
              <a:chOff x="8417693" y="3490547"/>
              <a:chExt cx="2111011" cy="2111010"/>
            </a:xfrm>
          </p:grpSpPr>
          <p:sp>
            <p:nvSpPr>
              <p:cNvPr id="6" name="Rectangle 5">
                <a:extLst>
                  <a:ext uri="{FF2B5EF4-FFF2-40B4-BE49-F238E27FC236}">
                    <a16:creationId xmlns:a16="http://schemas.microsoft.com/office/drawing/2014/main" id="{9C100175-7AFC-E335-415E-02CC41300085}"/>
                  </a:ext>
                </a:extLst>
              </p:cNvPr>
              <p:cNvSpPr/>
              <p:nvPr/>
            </p:nvSpPr>
            <p:spPr>
              <a:xfrm>
                <a:off x="8417693" y="3490547"/>
                <a:ext cx="2111010" cy="2111010"/>
              </a:xfrm>
              <a:prstGeom prst="rect">
                <a:avLst/>
              </a:prstGeom>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422E0D-AC20-006A-FFFE-35C55599B8B6}"/>
                  </a:ext>
                </a:extLst>
              </p:cNvPr>
              <p:cNvSpPr txBox="1"/>
              <p:nvPr/>
            </p:nvSpPr>
            <p:spPr>
              <a:xfrm>
                <a:off x="8417694" y="4834437"/>
                <a:ext cx="2111010" cy="407940"/>
              </a:xfrm>
              <a:prstGeom prst="rect">
                <a:avLst/>
              </a:prstGeom>
              <a:noFill/>
            </p:spPr>
            <p:txBody>
              <a:bodyPr wrap="square" lIns="0" tIns="0" rIns="0" bIns="0" rtlCol="0">
                <a:noAutofit/>
              </a:bodyPr>
              <a:lstStyle/>
              <a:p>
                <a:pPr algn="ctr"/>
                <a:r>
                  <a:rPr lang="en-US" sz="1400" b="1" dirty="0">
                    <a:solidFill>
                      <a:schemeClr val="bg1"/>
                    </a:solidFill>
                  </a:rPr>
                  <a:t>FINANCE</a:t>
                </a:r>
              </a:p>
            </p:txBody>
          </p:sp>
          <p:pic>
            <p:nvPicPr>
              <p:cNvPr id="13" name="Graphic 12" descr="Money outline">
                <a:extLst>
                  <a:ext uri="{FF2B5EF4-FFF2-40B4-BE49-F238E27FC236}">
                    <a16:creationId xmlns:a16="http://schemas.microsoft.com/office/drawing/2014/main" id="{4D6FF255-3B65-B5A8-4C2D-CEE15D2217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047752" y="3786531"/>
                <a:ext cx="883433" cy="883433"/>
              </a:xfrm>
              <a:prstGeom prst="rect">
                <a:avLst/>
              </a:prstGeom>
            </p:spPr>
          </p:pic>
        </p:grpSp>
      </p:grpSp>
    </p:spTree>
    <p:extLst>
      <p:ext uri="{BB962C8B-B14F-4D97-AF65-F5344CB8AC3E}">
        <p14:creationId xmlns:p14="http://schemas.microsoft.com/office/powerpoint/2010/main" val="35274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squares&#10;&#10;Description automatically generated">
            <a:extLst>
              <a:ext uri="{FF2B5EF4-FFF2-40B4-BE49-F238E27FC236}">
                <a16:creationId xmlns:a16="http://schemas.microsoft.com/office/drawing/2014/main" id="{45B8148F-43F4-CC3B-AAFE-0B9E8CB67D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9251" b="22219"/>
          <a:stretch/>
        </p:blipFill>
        <p:spPr>
          <a:xfrm rot="10800000">
            <a:off x="0" y="2157411"/>
            <a:ext cx="12192000" cy="4700589"/>
          </a:xfrm>
          <a:prstGeom prst="rect">
            <a:avLst/>
          </a:prstGeom>
        </p:spPr>
      </p:pic>
      <p:sp>
        <p:nvSpPr>
          <p:cNvPr id="5" name="TextBox 4">
            <a:extLst>
              <a:ext uri="{FF2B5EF4-FFF2-40B4-BE49-F238E27FC236}">
                <a16:creationId xmlns:a16="http://schemas.microsoft.com/office/drawing/2014/main" id="{D41B9392-E77E-4E0A-2952-0285D9639B9D}"/>
              </a:ext>
            </a:extLst>
          </p:cNvPr>
          <p:cNvSpPr txBox="1"/>
          <p:nvPr/>
        </p:nvSpPr>
        <p:spPr>
          <a:xfrm>
            <a:off x="762000" y="3513306"/>
            <a:ext cx="6708843" cy="1171006"/>
          </a:xfrm>
          <a:prstGeom prst="rect">
            <a:avLst/>
          </a:prstGeom>
          <a:noFill/>
        </p:spPr>
        <p:txBody>
          <a:bodyPr wrap="square" lIns="0" tIns="0" rIns="0" bIns="0" rtlCol="0" anchor="t">
            <a:noAutofit/>
          </a:bodyPr>
          <a:lstStyle/>
          <a:p>
            <a:pPr>
              <a:spcAft>
                <a:spcPts val="1200"/>
              </a:spcAft>
            </a:pPr>
            <a:r>
              <a:rPr lang="en-US" sz="5400" dirty="0">
                <a:solidFill>
                  <a:schemeClr val="bg1"/>
                </a:solidFill>
              </a:rPr>
              <a:t>What should you do to prepare NOW ?</a:t>
            </a:r>
          </a:p>
        </p:txBody>
      </p:sp>
      <p:pic>
        <p:nvPicPr>
          <p:cNvPr id="7" name="Picture 6" descr="A green square with white dots&#10;&#10;Description automatically generated">
            <a:extLst>
              <a:ext uri="{FF2B5EF4-FFF2-40B4-BE49-F238E27FC236}">
                <a16:creationId xmlns:a16="http://schemas.microsoft.com/office/drawing/2014/main" id="{E2E3FBE9-CB93-DA3D-CC4F-98EDC59DEA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716" y="1648394"/>
            <a:ext cx="1859284" cy="509017"/>
          </a:xfrm>
          <a:prstGeom prst="rect">
            <a:avLst/>
          </a:prstGeom>
        </p:spPr>
      </p:pic>
    </p:spTree>
    <p:extLst>
      <p:ext uri="{BB962C8B-B14F-4D97-AF65-F5344CB8AC3E}">
        <p14:creationId xmlns:p14="http://schemas.microsoft.com/office/powerpoint/2010/main" val="1432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828CF22-5CAE-6479-9DA3-E53D416929AC}"/>
              </a:ext>
            </a:extLst>
          </p:cNvPr>
          <p:cNvSpPr/>
          <p:nvPr/>
        </p:nvSpPr>
        <p:spPr>
          <a:xfrm>
            <a:off x="0" y="0"/>
            <a:ext cx="444805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solidFill>
              <a:effectLst/>
              <a:uLnTx/>
              <a:uFillTx/>
              <a:latin typeface="Arial" panose="020B0604020202020204"/>
              <a:ea typeface="+mn-ea"/>
              <a:cs typeface="+mn-cs"/>
            </a:endParaRPr>
          </a:p>
        </p:txBody>
      </p:sp>
      <p:sp>
        <p:nvSpPr>
          <p:cNvPr id="26" name="Title 1">
            <a:extLst>
              <a:ext uri="{FF2B5EF4-FFF2-40B4-BE49-F238E27FC236}">
                <a16:creationId xmlns:a16="http://schemas.microsoft.com/office/drawing/2014/main" id="{B068F6C3-3511-E279-B0BD-B7B82B94D2BE}"/>
              </a:ext>
            </a:extLst>
          </p:cNvPr>
          <p:cNvSpPr txBox="1">
            <a:spLocks/>
          </p:cNvSpPr>
          <p:nvPr/>
        </p:nvSpPr>
        <p:spPr>
          <a:xfrm>
            <a:off x="762000" y="2738160"/>
            <a:ext cx="2486025" cy="2035980"/>
          </a:xfrm>
          <a:prstGeom prst="rect">
            <a:avLst/>
          </a:prstGeom>
        </p:spPr>
        <p:txBody>
          <a:bodyPr lIns="0" tIns="0" rIns="0" bIns="0"/>
          <a:lstStyle>
            <a:lvl1pPr algn="l" defTabSz="914400" rtl="0" eaLnBrk="1" latinLnBrk="0" hangingPunct="1">
              <a:spcBef>
                <a:spcPct val="0"/>
              </a:spcBef>
              <a:buNone/>
              <a:defRPr sz="3200" b="1" kern="1200">
                <a:solidFill>
                  <a:srgbClr val="00447B"/>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a:ea typeface="+mj-ea"/>
                <a:cs typeface="+mj-cs"/>
              </a:rPr>
              <a:t>Essential First Steps</a:t>
            </a:r>
          </a:p>
        </p:txBody>
      </p:sp>
      <p:grpSp>
        <p:nvGrpSpPr>
          <p:cNvPr id="8" name="Group 7">
            <a:extLst>
              <a:ext uri="{FF2B5EF4-FFF2-40B4-BE49-F238E27FC236}">
                <a16:creationId xmlns:a16="http://schemas.microsoft.com/office/drawing/2014/main" id="{3532F0BF-4468-876C-8047-369514407E55}"/>
              </a:ext>
            </a:extLst>
          </p:cNvPr>
          <p:cNvGrpSpPr/>
          <p:nvPr/>
        </p:nvGrpSpPr>
        <p:grpSpPr>
          <a:xfrm>
            <a:off x="3779121" y="3751368"/>
            <a:ext cx="7136924" cy="1239852"/>
            <a:chOff x="3779121" y="3751368"/>
            <a:chExt cx="7136924" cy="1239852"/>
          </a:xfrm>
        </p:grpSpPr>
        <p:sp>
          <p:nvSpPr>
            <p:cNvPr id="4" name="TextBox 3">
              <a:extLst>
                <a:ext uri="{FF2B5EF4-FFF2-40B4-BE49-F238E27FC236}">
                  <a16:creationId xmlns:a16="http://schemas.microsoft.com/office/drawing/2014/main" id="{CD17FC64-A00F-A100-8265-89147DBC561B}"/>
                </a:ext>
              </a:extLst>
            </p:cNvPr>
            <p:cNvSpPr txBox="1"/>
            <p:nvPr/>
          </p:nvSpPr>
          <p:spPr>
            <a:xfrm>
              <a:off x="7531866" y="3826588"/>
              <a:ext cx="3384179" cy="563443"/>
            </a:xfrm>
            <a:prstGeom prst="rect">
              <a:avLst/>
            </a:prstGeom>
            <a:noFill/>
          </p:spPr>
          <p:txBody>
            <a:bodyPr wrap="square" lIns="0" tIns="0" rIns="0" bIns="0" rtlCol="0" anchor="t">
              <a:noAutofit/>
            </a:bodyPr>
            <a:lstStyle/>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Verify staff readiness and procedure effectiveness.</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Assess timing and frequency of drills, including post-mortem continuous improvement plan</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Identify and address training needs-constant need to retrain given workforce turnover.</a:t>
              </a:r>
            </a:p>
            <a:p>
              <a:pPr marR="0" lvl="0" algn="l" defTabSz="914400" rtl="0" eaLnBrk="1" fontAlgn="auto" latinLnBrk="0" hangingPunct="1">
                <a:lnSpc>
                  <a:spcPct val="110000"/>
                </a:lnSpc>
                <a:spcBef>
                  <a:spcPts val="0"/>
                </a:spcBef>
                <a:spcAft>
                  <a:spcPts val="300"/>
                </a:spcAft>
                <a:buClrTx/>
                <a:buSzTx/>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endParaRPr>
            </a:p>
          </p:txBody>
        </p:sp>
        <p:sp>
          <p:nvSpPr>
            <p:cNvPr id="10" name="Right Triangle 9">
              <a:extLst>
                <a:ext uri="{FF2B5EF4-FFF2-40B4-BE49-F238E27FC236}">
                  <a16:creationId xmlns:a16="http://schemas.microsoft.com/office/drawing/2014/main" id="{5C298851-534C-1A11-1E37-638070944E7D}"/>
                </a:ext>
              </a:extLst>
            </p:cNvPr>
            <p:cNvSpPr/>
            <p:nvPr/>
          </p:nvSpPr>
          <p:spPr>
            <a:xfrm rot="10800000">
              <a:off x="3779121" y="4787623"/>
              <a:ext cx="668930" cy="203597"/>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solidFill>
                <a:effectLst/>
                <a:uLnTx/>
                <a:uFillTx/>
                <a:latin typeface="Arial" panose="020B0604020202020204"/>
                <a:ea typeface="+mn-ea"/>
                <a:cs typeface="+mn-cs"/>
              </a:endParaRPr>
            </a:p>
          </p:txBody>
        </p:sp>
        <p:sp>
          <p:nvSpPr>
            <p:cNvPr id="3" name="Arrow: Pentagon 2">
              <a:extLst>
                <a:ext uri="{FF2B5EF4-FFF2-40B4-BE49-F238E27FC236}">
                  <a16:creationId xmlns:a16="http://schemas.microsoft.com/office/drawing/2014/main" id="{9ADF2A07-3383-513B-D755-8CC04FC99ADA}"/>
                </a:ext>
              </a:extLst>
            </p:cNvPr>
            <p:cNvSpPr/>
            <p:nvPr/>
          </p:nvSpPr>
          <p:spPr>
            <a:xfrm>
              <a:off x="3784784" y="3751368"/>
              <a:ext cx="3384179" cy="1035094"/>
            </a:xfrm>
            <a:prstGeom prst="homePlate">
              <a:avLst/>
            </a:prstGeom>
            <a:solidFill>
              <a:srgbClr val="8FA7C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05840" tIns="45720" rIns="91440" bIns="45720" rtlCol="0" anchor="ctr"/>
            <a:lstStyle/>
            <a:p>
              <a:pPr marL="0" marR="0" lvl="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lt"/>
                  <a:cs typeface="Arial" panose="020B0604020202020204"/>
                </a:rPr>
                <a:t>Ensure Effective   Downtime Procedures</a:t>
              </a:r>
            </a:p>
          </p:txBody>
        </p:sp>
        <p:pic>
          <p:nvPicPr>
            <p:cNvPr id="9" name="Graphic 8" descr="Circles with arrows outline">
              <a:extLst>
                <a:ext uri="{FF2B5EF4-FFF2-40B4-BE49-F238E27FC236}">
                  <a16:creationId xmlns:a16="http://schemas.microsoft.com/office/drawing/2014/main" id="{29771516-D81D-4999-AF7F-AD8E681B62F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82266" y="3947850"/>
              <a:ext cx="658559" cy="658559"/>
            </a:xfrm>
            <a:prstGeom prst="rect">
              <a:avLst/>
            </a:prstGeom>
          </p:spPr>
        </p:pic>
      </p:grpSp>
      <p:grpSp>
        <p:nvGrpSpPr>
          <p:cNvPr id="6" name="Group 5">
            <a:extLst>
              <a:ext uri="{FF2B5EF4-FFF2-40B4-BE49-F238E27FC236}">
                <a16:creationId xmlns:a16="http://schemas.microsoft.com/office/drawing/2014/main" id="{B1AC4DCB-AF49-9E04-8A7A-2CED147845BA}"/>
              </a:ext>
            </a:extLst>
          </p:cNvPr>
          <p:cNvGrpSpPr/>
          <p:nvPr/>
        </p:nvGrpSpPr>
        <p:grpSpPr>
          <a:xfrm>
            <a:off x="3779121" y="604479"/>
            <a:ext cx="7650878" cy="1308271"/>
            <a:chOff x="3779121" y="604479"/>
            <a:chExt cx="7650878" cy="1308271"/>
          </a:xfrm>
        </p:grpSpPr>
        <p:sp>
          <p:nvSpPr>
            <p:cNvPr id="36" name="TextBox 35">
              <a:extLst>
                <a:ext uri="{FF2B5EF4-FFF2-40B4-BE49-F238E27FC236}">
                  <a16:creationId xmlns:a16="http://schemas.microsoft.com/office/drawing/2014/main" id="{0ADD0D5E-2BE1-6E54-9D2D-F38DA959171F}"/>
                </a:ext>
              </a:extLst>
            </p:cNvPr>
            <p:cNvSpPr txBox="1"/>
            <p:nvPr/>
          </p:nvSpPr>
          <p:spPr>
            <a:xfrm>
              <a:off x="7531866" y="604479"/>
              <a:ext cx="3898133" cy="1156727"/>
            </a:xfrm>
            <a:prstGeom prst="rect">
              <a:avLst/>
            </a:prstGeom>
            <a:noFill/>
          </p:spPr>
          <p:txBody>
            <a:bodyPr wrap="square" lIns="0" tIns="0" rIns="0" bIns="0" rtlCol="0" anchor="t">
              <a:noAutofit/>
            </a:bodyPr>
            <a:lstStyle/>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Confirm key elements are in place (risk analysis, BIA, downtime procedures, emergency response, system recovery, training plan).</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Ensure plans are prioritized by risk.</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Verify a multidisciplinary approach (clinical/operational leadership, technology support).</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57" name="Arrow: Pentagon 56">
              <a:extLst>
                <a:ext uri="{FF2B5EF4-FFF2-40B4-BE49-F238E27FC236}">
                  <a16:creationId xmlns:a16="http://schemas.microsoft.com/office/drawing/2014/main" id="{E4D7934C-97E6-95FF-9947-6BE1DCFC7DCD}"/>
                </a:ext>
              </a:extLst>
            </p:cNvPr>
            <p:cNvSpPr/>
            <p:nvPr/>
          </p:nvSpPr>
          <p:spPr>
            <a:xfrm>
              <a:off x="3779121" y="681174"/>
              <a:ext cx="3384179" cy="1035094"/>
            </a:xfrm>
            <a:prstGeom prst="homePlate">
              <a:avLst/>
            </a:prstGeom>
            <a:solidFill>
              <a:srgbClr val="8FA7C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05840" rtlCol="0" anchor="ctr"/>
            <a:lstStyle/>
            <a:p>
              <a:pPr marL="0" marR="0" lvl="0"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a:rPr>
                <a:t>Ass</a:t>
              </a: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ess organizational Preparedness</a:t>
              </a:r>
            </a:p>
          </p:txBody>
        </p:sp>
        <p:pic>
          <p:nvPicPr>
            <p:cNvPr id="62" name="Graphic 61" descr="Blueprint outline">
              <a:extLst>
                <a:ext uri="{FF2B5EF4-FFF2-40B4-BE49-F238E27FC236}">
                  <a16:creationId xmlns:a16="http://schemas.microsoft.com/office/drawing/2014/main" id="{AAA4AC6B-47C3-C901-9E17-7597B346D9F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rot="20458474">
              <a:off x="3930747" y="849962"/>
              <a:ext cx="640080" cy="640080"/>
            </a:xfrm>
            <a:prstGeom prst="rect">
              <a:avLst/>
            </a:prstGeom>
          </p:spPr>
        </p:pic>
        <p:sp>
          <p:nvSpPr>
            <p:cNvPr id="18" name="Right Triangle 17">
              <a:extLst>
                <a:ext uri="{FF2B5EF4-FFF2-40B4-BE49-F238E27FC236}">
                  <a16:creationId xmlns:a16="http://schemas.microsoft.com/office/drawing/2014/main" id="{2D25B5CF-164F-3721-D36F-62CA58DFFC58}"/>
                </a:ext>
              </a:extLst>
            </p:cNvPr>
            <p:cNvSpPr/>
            <p:nvPr/>
          </p:nvSpPr>
          <p:spPr>
            <a:xfrm rot="10800000">
              <a:off x="3779122" y="1709153"/>
              <a:ext cx="668930" cy="203597"/>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5FCBEECD-1267-AFE3-AC24-21036C84D631}"/>
              </a:ext>
            </a:extLst>
          </p:cNvPr>
          <p:cNvGrpSpPr/>
          <p:nvPr/>
        </p:nvGrpSpPr>
        <p:grpSpPr>
          <a:xfrm>
            <a:off x="3779122" y="5235518"/>
            <a:ext cx="7412573" cy="1238072"/>
            <a:chOff x="3779122" y="5235518"/>
            <a:chExt cx="7412573" cy="1238072"/>
          </a:xfrm>
        </p:grpSpPr>
        <p:sp>
          <p:nvSpPr>
            <p:cNvPr id="7" name="TextBox 6">
              <a:extLst>
                <a:ext uri="{FF2B5EF4-FFF2-40B4-BE49-F238E27FC236}">
                  <a16:creationId xmlns:a16="http://schemas.microsoft.com/office/drawing/2014/main" id="{B413A36F-D42E-70C3-93E4-463276BF0D0C}"/>
                </a:ext>
              </a:extLst>
            </p:cNvPr>
            <p:cNvSpPr txBox="1"/>
            <p:nvPr/>
          </p:nvSpPr>
          <p:spPr>
            <a:xfrm>
              <a:off x="7531866" y="5421100"/>
              <a:ext cx="3659829" cy="563443"/>
            </a:xfrm>
            <a:prstGeom prst="rect">
              <a:avLst/>
            </a:prstGeom>
            <a:noFill/>
          </p:spPr>
          <p:txBody>
            <a:bodyPr wrap="square" lIns="0" tIns="0" rIns="0" bIns="0" rtlCol="0" anchor="t">
              <a:noAutofit/>
            </a:bodyPr>
            <a:lstStyle/>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Include all existing technology and vendor services.</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Prioritize and sequence restoration activities.</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Implement testing and validation in clean environments.</a:t>
              </a:r>
            </a:p>
          </p:txBody>
        </p:sp>
        <p:sp>
          <p:nvSpPr>
            <p:cNvPr id="39" name="Arrow: Pentagon 38">
              <a:extLst>
                <a:ext uri="{FF2B5EF4-FFF2-40B4-BE49-F238E27FC236}">
                  <a16:creationId xmlns:a16="http://schemas.microsoft.com/office/drawing/2014/main" id="{B2549F51-7604-F8DE-508C-26AB768BF135}"/>
                </a:ext>
              </a:extLst>
            </p:cNvPr>
            <p:cNvSpPr/>
            <p:nvPr/>
          </p:nvSpPr>
          <p:spPr>
            <a:xfrm>
              <a:off x="3779122" y="5235518"/>
              <a:ext cx="3384179" cy="1035094"/>
            </a:xfrm>
            <a:prstGeom prst="homePlate">
              <a:avLst/>
            </a:prstGeom>
            <a:solidFill>
              <a:srgbClr val="8FA7C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05840" rtlCol="0" anchor="ctr"/>
            <a:lstStyle/>
            <a:p>
              <a:pPr marL="0" marR="0" lvl="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Review System Restoration / </a:t>
              </a:r>
              <a:b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Recovery Plan</a:t>
              </a:r>
            </a:p>
          </p:txBody>
        </p:sp>
        <p:sp>
          <p:nvSpPr>
            <p:cNvPr id="14" name="Right Triangle 13">
              <a:extLst>
                <a:ext uri="{FF2B5EF4-FFF2-40B4-BE49-F238E27FC236}">
                  <a16:creationId xmlns:a16="http://schemas.microsoft.com/office/drawing/2014/main" id="{A3A953CD-CB03-2796-64C3-20D1462BBA17}"/>
                </a:ext>
              </a:extLst>
            </p:cNvPr>
            <p:cNvSpPr/>
            <p:nvPr/>
          </p:nvSpPr>
          <p:spPr>
            <a:xfrm rot="10800000">
              <a:off x="3779122" y="6269993"/>
              <a:ext cx="668930" cy="203597"/>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solidFill>
                <a:effectLst/>
                <a:uLnTx/>
                <a:uFillTx/>
                <a:latin typeface="Arial" panose="020B0604020202020204"/>
                <a:ea typeface="+mn-ea"/>
                <a:cs typeface="+mn-cs"/>
              </a:endParaRPr>
            </a:p>
          </p:txBody>
        </p:sp>
        <p:pic>
          <p:nvPicPr>
            <p:cNvPr id="66" name="Graphic 65" descr="Adhesive Bandage outline">
              <a:extLst>
                <a:ext uri="{FF2B5EF4-FFF2-40B4-BE49-F238E27FC236}">
                  <a16:creationId xmlns:a16="http://schemas.microsoft.com/office/drawing/2014/main" id="{2E0D1629-C78B-9740-66AB-C02B7CA089C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rot="16200000">
              <a:off x="3982266" y="5373383"/>
              <a:ext cx="640080" cy="640080"/>
            </a:xfrm>
            <a:prstGeom prst="rect">
              <a:avLst/>
            </a:prstGeom>
          </p:spPr>
        </p:pic>
      </p:grpSp>
      <p:grpSp>
        <p:nvGrpSpPr>
          <p:cNvPr id="5" name="Group 4">
            <a:extLst>
              <a:ext uri="{FF2B5EF4-FFF2-40B4-BE49-F238E27FC236}">
                <a16:creationId xmlns:a16="http://schemas.microsoft.com/office/drawing/2014/main" id="{CB1CA464-BC95-E119-FB04-F192953B2EE7}"/>
              </a:ext>
            </a:extLst>
          </p:cNvPr>
          <p:cNvGrpSpPr/>
          <p:nvPr/>
        </p:nvGrpSpPr>
        <p:grpSpPr>
          <a:xfrm>
            <a:off x="3779122" y="2207448"/>
            <a:ext cx="7650877" cy="1240479"/>
            <a:chOff x="3779122" y="2207448"/>
            <a:chExt cx="7650877" cy="1240479"/>
          </a:xfrm>
        </p:grpSpPr>
        <p:sp>
          <p:nvSpPr>
            <p:cNvPr id="2" name="TextBox 1">
              <a:extLst>
                <a:ext uri="{FF2B5EF4-FFF2-40B4-BE49-F238E27FC236}">
                  <a16:creationId xmlns:a16="http://schemas.microsoft.com/office/drawing/2014/main" id="{2E16F2A0-32D5-1E0E-4792-A59A8D8B0C99}"/>
                </a:ext>
              </a:extLst>
            </p:cNvPr>
            <p:cNvSpPr txBox="1"/>
            <p:nvPr/>
          </p:nvSpPr>
          <p:spPr>
            <a:xfrm>
              <a:off x="7531866" y="2323870"/>
              <a:ext cx="3898133" cy="1035094"/>
            </a:xfrm>
            <a:prstGeom prst="rect">
              <a:avLst/>
            </a:prstGeom>
            <a:noFill/>
          </p:spPr>
          <p:txBody>
            <a:bodyPr wrap="square" lIns="0" tIns="0" rIns="0" bIns="0" rtlCol="0" anchor="t">
              <a:noAutofit/>
            </a:bodyPr>
            <a:lstStyle/>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Check when the plan was last updated.</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Ensure critical operational, business, and clinical functions are covered and recent changes are accounted for.</a:t>
              </a:r>
            </a:p>
            <a:p>
              <a:pPr marL="169863" marR="0" lvl="0" indent="-169863" algn="l" defTabSz="914400" rtl="0" eaLnBrk="1" fontAlgn="auto" latinLnBrk="0" hangingPunct="1">
                <a:lnSpc>
                  <a:spcPct val="110000"/>
                </a:lnSpc>
                <a:spcBef>
                  <a:spcPts val="0"/>
                </a:spcBef>
                <a:spcAft>
                  <a:spcPts val="300"/>
                </a:spcAft>
                <a:buClrTx/>
                <a:buSzTx/>
                <a:buFont typeface="Arial" panose="020B0604020202020204" pitchFamily="34" charset="0"/>
                <a:buChar char="•"/>
                <a:tabLst/>
                <a:defRPr/>
              </a:pPr>
              <a:r>
                <a:rPr lang="en-US" sz="1100" dirty="0">
                  <a:solidFill>
                    <a:srgbClr val="000000"/>
                  </a:solidFill>
                  <a:latin typeface="Arial" panose="020B0604020202020204"/>
                  <a:ea typeface="+mn-lt"/>
                  <a:cs typeface="Arial" panose="020B0604020202020204"/>
                </a:rPr>
                <a:t>Must c</a:t>
              </a: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onsider</a:t>
              </a:r>
              <a:r>
                <a:rPr lang="en-US" sz="1100" dirty="0">
                  <a:solidFill>
                    <a:srgbClr val="000000"/>
                  </a:solidFill>
                  <a:latin typeface="Arial" panose="020B0604020202020204"/>
                  <a:ea typeface="+mn-lt"/>
                  <a:cs typeface="Arial" panose="020B0604020202020204"/>
                </a:rPr>
                <a:t> </a:t>
              </a:r>
              <a:r>
                <a:rPr kumimoji="0" lang="en-US" sz="1100" b="0" i="0" u="none" strike="noStrike" kern="1200" cap="none" spc="0" normalizeH="0" baseline="0" noProof="0" dirty="0">
                  <a:ln>
                    <a:noFill/>
                  </a:ln>
                  <a:solidFill>
                    <a:srgbClr val="000000"/>
                  </a:solidFill>
                  <a:effectLst/>
                  <a:uLnTx/>
                  <a:uFillTx/>
                  <a:latin typeface="Arial" panose="020B0604020202020204"/>
                  <a:ea typeface="+mn-lt"/>
                  <a:cs typeface="Arial" panose="020B0604020202020204"/>
                </a:rPr>
                <a:t>third-party vendors and service providers.</a:t>
              </a:r>
            </a:p>
          </p:txBody>
        </p:sp>
        <p:sp>
          <p:nvSpPr>
            <p:cNvPr id="54" name="Arrow: Pentagon 53">
              <a:extLst>
                <a:ext uri="{FF2B5EF4-FFF2-40B4-BE49-F238E27FC236}">
                  <a16:creationId xmlns:a16="http://schemas.microsoft.com/office/drawing/2014/main" id="{BD35962D-D8E9-3583-8F94-3B5A13285CE0}"/>
                </a:ext>
              </a:extLst>
            </p:cNvPr>
            <p:cNvSpPr/>
            <p:nvPr/>
          </p:nvSpPr>
          <p:spPr>
            <a:xfrm>
              <a:off x="3779122" y="2207448"/>
              <a:ext cx="3384179" cy="1035094"/>
            </a:xfrm>
            <a:prstGeom prst="homePlate">
              <a:avLst/>
            </a:prstGeom>
            <a:solidFill>
              <a:srgbClr val="8FA7C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05840" rtlCol="0" anchor="ctr"/>
            <a:lstStyle/>
            <a:p>
              <a:pPr marL="603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Review your Business Impact Analysis (BIA)</a:t>
              </a:r>
            </a:p>
          </p:txBody>
        </p:sp>
        <p:sp>
          <p:nvSpPr>
            <p:cNvPr id="16" name="Right Triangle 15">
              <a:extLst>
                <a:ext uri="{FF2B5EF4-FFF2-40B4-BE49-F238E27FC236}">
                  <a16:creationId xmlns:a16="http://schemas.microsoft.com/office/drawing/2014/main" id="{8EF2F981-2760-19C3-6529-CCCF7B59A4B0}"/>
                </a:ext>
              </a:extLst>
            </p:cNvPr>
            <p:cNvSpPr/>
            <p:nvPr/>
          </p:nvSpPr>
          <p:spPr>
            <a:xfrm rot="10800000">
              <a:off x="3779122" y="3244330"/>
              <a:ext cx="668930" cy="203597"/>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solidFill>
                <a:effectLst/>
                <a:uLnTx/>
                <a:uFillTx/>
                <a:latin typeface="Arial" panose="020B0604020202020204"/>
                <a:ea typeface="+mn-ea"/>
                <a:cs typeface="+mn-cs"/>
              </a:endParaRPr>
            </a:p>
          </p:txBody>
        </p:sp>
        <p:pic>
          <p:nvPicPr>
            <p:cNvPr id="35" name="Graphic 34" descr="Magnifying glass outline">
              <a:extLst>
                <a:ext uri="{FF2B5EF4-FFF2-40B4-BE49-F238E27FC236}">
                  <a16:creationId xmlns:a16="http://schemas.microsoft.com/office/drawing/2014/main" id="{315E9A4A-91B2-1AC8-666D-146C1B360BD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20458474">
              <a:off x="3930746" y="2426316"/>
              <a:ext cx="640080" cy="640080"/>
            </a:xfrm>
            <a:prstGeom prst="rect">
              <a:avLst/>
            </a:prstGeom>
          </p:spPr>
        </p:pic>
      </p:grpSp>
    </p:spTree>
    <p:extLst>
      <p:ext uri="{BB962C8B-B14F-4D97-AF65-F5344CB8AC3E}">
        <p14:creationId xmlns:p14="http://schemas.microsoft.com/office/powerpoint/2010/main" val="342294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97EDF5D-DE87-0920-794A-917813DB3786}"/>
              </a:ext>
            </a:extLst>
          </p:cNvPr>
          <p:cNvSpPr txBox="1">
            <a:spLocks/>
          </p:cNvSpPr>
          <p:nvPr/>
        </p:nvSpPr>
        <p:spPr>
          <a:xfrm>
            <a:off x="762000" y="174700"/>
            <a:ext cx="2450470" cy="5302175"/>
          </a:xfrm>
          <a:prstGeom prst="rect">
            <a:avLst/>
          </a:prstGeom>
          <a:noFill/>
          <a:ln>
            <a:noFill/>
          </a:ln>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3600" b="1" kern="1200">
                <a:solidFill>
                  <a:schemeClr val="bg1"/>
                </a:solidFill>
                <a:latin typeface="Arial" panose="020B0604020202020204" pitchFamily="34" charset="0"/>
                <a:ea typeface="+mn-ea"/>
                <a:cs typeface="+mn-cs"/>
              </a:defRPr>
            </a:lvl1pPr>
            <a:lvl2pPr marL="228600" indent="0" algn="l" defTabSz="914400" rtl="0" eaLnBrk="1" latinLnBrk="0" hangingPunct="1">
              <a:lnSpc>
                <a:spcPct val="110000"/>
              </a:lnSpc>
              <a:spcBef>
                <a:spcPts val="0"/>
              </a:spcBef>
              <a:spcAft>
                <a:spcPts val="600"/>
              </a:spcAft>
              <a:buFont typeface="Arial" panose="020B0604020202020204" pitchFamily="34" charset="0"/>
              <a:buNone/>
              <a:defRPr sz="3600" b="1" kern="1200">
                <a:solidFill>
                  <a:schemeClr val="bg1"/>
                </a:solidFill>
                <a:latin typeface="Arial" panose="020B0604020202020204" pitchFamily="34" charset="0"/>
                <a:ea typeface="+mn-ea"/>
                <a:cs typeface="+mn-cs"/>
              </a:defRPr>
            </a:lvl2pPr>
            <a:lvl3pPr marL="457200" indent="0" algn="l" defTabSz="914400" rtl="0" eaLnBrk="1" latinLnBrk="0" hangingPunct="1">
              <a:lnSpc>
                <a:spcPct val="110000"/>
              </a:lnSpc>
              <a:spcBef>
                <a:spcPts val="0"/>
              </a:spcBef>
              <a:spcAft>
                <a:spcPts val="600"/>
              </a:spcAft>
              <a:buSzPct val="75000"/>
              <a:buFont typeface="Arial" panose="020B0604020202020204" pitchFamily="34" charset="0"/>
              <a:buNone/>
              <a:defRPr sz="3600" b="1" kern="1200">
                <a:solidFill>
                  <a:schemeClr val="bg1"/>
                </a:solidFill>
                <a:latin typeface="Arial" panose="020B0604020202020204" pitchFamily="34" charset="0"/>
                <a:ea typeface="+mn-ea"/>
                <a:cs typeface="+mn-cs"/>
              </a:defRPr>
            </a:lvl3pPr>
            <a:lvl4pPr marL="685800" indent="0" algn="l" defTabSz="914400" rtl="0" eaLnBrk="1" latinLnBrk="0" hangingPunct="1">
              <a:lnSpc>
                <a:spcPct val="110000"/>
              </a:lnSpc>
              <a:spcBef>
                <a:spcPts val="0"/>
              </a:spcBef>
              <a:spcAft>
                <a:spcPts val="600"/>
              </a:spcAft>
              <a:buFont typeface="Arial" panose="020B0604020202020204" pitchFamily="34" charset="0"/>
              <a:buNone/>
              <a:defRPr sz="3600" b="1" kern="1200">
                <a:solidFill>
                  <a:schemeClr val="bg1"/>
                </a:solidFill>
                <a:latin typeface="Arial" panose="020B0604020202020204" pitchFamily="34" charset="0"/>
                <a:ea typeface="+mn-ea"/>
                <a:cs typeface="+mn-cs"/>
              </a:defRPr>
            </a:lvl4pPr>
            <a:lvl5pPr marL="914400" indent="0" algn="l" defTabSz="914400" rtl="0" eaLnBrk="1" latinLnBrk="0" hangingPunct="1">
              <a:lnSpc>
                <a:spcPct val="110000"/>
              </a:lnSpc>
              <a:spcBef>
                <a:spcPts val="0"/>
              </a:spcBef>
              <a:spcAft>
                <a:spcPts val="600"/>
              </a:spcAft>
              <a:buSzPct val="80000"/>
              <a:buFont typeface="Wingdings 3" panose="05040102010807070707" pitchFamily="18" charset="2"/>
              <a:buNone/>
              <a:defRPr sz="3600" b="1"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1300" dirty="0">
                <a:gradFill>
                  <a:gsLst>
                    <a:gs pos="40000">
                      <a:srgbClr val="CAD4E4"/>
                    </a:gs>
                    <a:gs pos="67000">
                      <a:schemeClr val="accent3"/>
                    </a:gs>
                  </a:gsLst>
                  <a:lin ang="5400000" scaled="1"/>
                </a:gradFill>
              </a:rPr>
              <a:t>?</a:t>
            </a:r>
          </a:p>
        </p:txBody>
      </p:sp>
      <p:sp>
        <p:nvSpPr>
          <p:cNvPr id="11" name="Text Placeholder 2">
            <a:extLst>
              <a:ext uri="{FF2B5EF4-FFF2-40B4-BE49-F238E27FC236}">
                <a16:creationId xmlns:a16="http://schemas.microsoft.com/office/drawing/2014/main" id="{3F21E388-4071-8A68-3A42-1FE293FB702A}"/>
              </a:ext>
            </a:extLst>
          </p:cNvPr>
          <p:cNvSpPr txBox="1">
            <a:spLocks/>
          </p:cNvSpPr>
          <p:nvPr/>
        </p:nvSpPr>
        <p:spPr>
          <a:xfrm>
            <a:off x="838197" y="2999338"/>
            <a:ext cx="2782888" cy="519113"/>
          </a:xfrm>
          <a:prstGeom prst="rect">
            <a:avLst/>
          </a:prstGeom>
        </p:spPr>
        <p:txBody>
          <a:bodyPr vert="horz" lIns="0" tIns="0" rIns="0" bIns="0"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t>Question</a:t>
            </a:r>
          </a:p>
        </p:txBody>
      </p:sp>
      <p:sp>
        <p:nvSpPr>
          <p:cNvPr id="12" name="Content Placeholder 2">
            <a:extLst>
              <a:ext uri="{FF2B5EF4-FFF2-40B4-BE49-F238E27FC236}">
                <a16:creationId xmlns:a16="http://schemas.microsoft.com/office/drawing/2014/main" id="{9088EF01-70E6-DF34-C201-FC510C5F3BA8}"/>
              </a:ext>
            </a:extLst>
          </p:cNvPr>
          <p:cNvSpPr txBox="1">
            <a:spLocks/>
          </p:cNvSpPr>
          <p:nvPr/>
        </p:nvSpPr>
        <p:spPr>
          <a:xfrm>
            <a:off x="4526673" y="1082309"/>
            <a:ext cx="6521185" cy="471886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231775">
              <a:lnSpc>
                <a:spcPct val="120000"/>
              </a:lnSpc>
              <a:spcAft>
                <a:spcPts val="1200"/>
              </a:spcAft>
              <a:buNone/>
            </a:pPr>
            <a:r>
              <a:rPr kumimoji="0" lang="en-US" sz="1800" b="1" u="none" strike="noStrike" kern="1200" cap="none" spc="0" normalizeH="0" noProof="0" dirty="0">
                <a:ln>
                  <a:noFill/>
                </a:ln>
                <a:effectLst/>
                <a:uLnTx/>
                <a:uFillTx/>
                <a:ea typeface="Calibri"/>
                <a:cs typeface="Calibri" panose="020F0502020204030204"/>
              </a:rPr>
              <a:t>To what extent have you been involved in your organization’s BCP / DR planning efforts?</a:t>
            </a:r>
          </a:p>
          <a:p>
            <a:pPr marL="517525" indent="-517525">
              <a:lnSpc>
                <a:spcPct val="120000"/>
              </a:lnSpc>
              <a:spcAft>
                <a:spcPts val="1200"/>
              </a:spcAft>
              <a:buNone/>
            </a:pPr>
            <a:r>
              <a:rPr kumimoji="0" lang="en-US" sz="1800" b="1" u="none" strike="noStrike" kern="1200" cap="none" spc="0" normalizeH="0" noProof="0" dirty="0">
                <a:ln>
                  <a:noFill/>
                </a:ln>
                <a:solidFill>
                  <a:srgbClr val="306295"/>
                </a:solidFill>
                <a:effectLst/>
                <a:uLnTx/>
                <a:uFillTx/>
                <a:ea typeface="Calibri"/>
                <a:cs typeface="Calibri" panose="020F0502020204030204"/>
              </a:rPr>
              <a:t> A.</a:t>
            </a:r>
            <a:r>
              <a:rPr kumimoji="0" lang="en-US" sz="1800" u="none" strike="noStrike" kern="1200" cap="none" spc="0" normalizeH="0" noProof="0" dirty="0">
                <a:ln>
                  <a:noFill/>
                </a:ln>
                <a:effectLst/>
                <a:uLnTx/>
                <a:uFillTx/>
                <a:ea typeface="Calibri"/>
                <a:cs typeface="Calibri" panose="020F0502020204030204"/>
              </a:rPr>
              <a:t>	</a:t>
            </a:r>
            <a:r>
              <a:rPr kumimoji="0" lang="en-US" sz="1800" b="1" u="none" strike="noStrike" kern="1200" cap="none" spc="0" normalizeH="0" noProof="0" dirty="0">
                <a:ln>
                  <a:noFill/>
                </a:ln>
                <a:effectLst/>
                <a:uLnTx/>
                <a:uFillTx/>
                <a:ea typeface="Calibri"/>
                <a:cs typeface="Calibri" panose="020F0502020204030204"/>
              </a:rPr>
              <a:t>Very involved </a:t>
            </a:r>
            <a:r>
              <a:rPr kumimoji="0" lang="en-US" sz="1800" u="none" strike="noStrike" kern="1200" cap="none" spc="0" normalizeH="0" noProof="0" dirty="0">
                <a:ln>
                  <a:noFill/>
                </a:ln>
                <a:effectLst/>
                <a:uLnTx/>
                <a:uFillTx/>
                <a:ea typeface="Calibri"/>
                <a:cs typeface="Calibri" panose="020F0502020204030204"/>
              </a:rPr>
              <a:t>– we have a mature </a:t>
            </a:r>
            <a:br>
              <a:rPr kumimoji="0" lang="en-US" sz="1800" u="none" strike="noStrike" kern="1200" cap="none" spc="0" normalizeH="0" noProof="0" dirty="0">
                <a:ln>
                  <a:noFill/>
                </a:ln>
                <a:effectLst/>
                <a:uLnTx/>
                <a:uFillTx/>
                <a:ea typeface="Calibri"/>
                <a:cs typeface="Calibri" panose="020F0502020204030204"/>
              </a:rPr>
            </a:br>
            <a:r>
              <a:rPr kumimoji="0" lang="en-US" sz="1800" u="none" strike="noStrike" kern="1200" cap="none" spc="0" normalizeH="0" noProof="0" dirty="0">
                <a:ln>
                  <a:noFill/>
                </a:ln>
                <a:effectLst/>
                <a:uLnTx/>
                <a:uFillTx/>
                <a:ea typeface="Calibri"/>
                <a:cs typeface="Calibri" panose="020F0502020204030204"/>
              </a:rPr>
              <a:t>multi-disciplinary approach to BCP / DR</a:t>
            </a:r>
          </a:p>
          <a:p>
            <a:pPr marL="517525" indent="-517525">
              <a:lnSpc>
                <a:spcPct val="120000"/>
              </a:lnSpc>
              <a:spcAft>
                <a:spcPts val="1200"/>
              </a:spcAft>
              <a:buNone/>
            </a:pPr>
            <a:r>
              <a:rPr kumimoji="0" lang="en-US" sz="1800" b="1" u="none" strike="noStrike" kern="1200" cap="none" spc="0" normalizeH="0" noProof="0" dirty="0">
                <a:ln>
                  <a:noFill/>
                </a:ln>
                <a:solidFill>
                  <a:srgbClr val="306295"/>
                </a:solidFill>
                <a:effectLst/>
                <a:uLnTx/>
                <a:uFillTx/>
                <a:ea typeface="Calibri"/>
                <a:cs typeface="Calibri" panose="020F0502020204030204"/>
              </a:rPr>
              <a:t> B.	</a:t>
            </a:r>
            <a:r>
              <a:rPr kumimoji="0" lang="en-US" sz="1800" b="1" u="none" strike="noStrike" kern="1200" cap="none" spc="0" normalizeH="0" noProof="0" dirty="0">
                <a:ln>
                  <a:noFill/>
                </a:ln>
                <a:effectLst/>
                <a:uLnTx/>
                <a:uFillTx/>
                <a:ea typeface="Calibri"/>
                <a:cs typeface="Calibri" panose="020F0502020204030204"/>
              </a:rPr>
              <a:t>Somewhat involved </a:t>
            </a:r>
            <a:r>
              <a:rPr kumimoji="0" lang="en-US" sz="1800" u="none" strike="noStrike" kern="1200" cap="none" spc="0" normalizeH="0" noProof="0" dirty="0">
                <a:ln>
                  <a:noFill/>
                </a:ln>
                <a:effectLst/>
                <a:uLnTx/>
                <a:uFillTx/>
                <a:ea typeface="Calibri"/>
                <a:cs typeface="Calibri" panose="020F0502020204030204"/>
              </a:rPr>
              <a:t>– I am occasionally </a:t>
            </a:r>
            <a:br>
              <a:rPr kumimoji="0" lang="en-US" sz="1800" u="none" strike="noStrike" kern="1200" cap="none" spc="0" normalizeH="0" noProof="0" dirty="0">
                <a:ln>
                  <a:noFill/>
                </a:ln>
                <a:effectLst/>
                <a:uLnTx/>
                <a:uFillTx/>
                <a:ea typeface="Calibri"/>
                <a:cs typeface="Calibri" panose="020F0502020204030204"/>
              </a:rPr>
            </a:br>
            <a:r>
              <a:rPr kumimoji="0" lang="en-US" sz="1800" u="none" strike="noStrike" kern="1200" cap="none" spc="0" normalizeH="0" noProof="0" dirty="0">
                <a:ln>
                  <a:noFill/>
                </a:ln>
                <a:effectLst/>
                <a:uLnTx/>
                <a:uFillTx/>
                <a:ea typeface="Calibri"/>
                <a:cs typeface="Calibri" panose="020F0502020204030204"/>
              </a:rPr>
              <a:t>consulted on behalf of related efforts</a:t>
            </a:r>
          </a:p>
          <a:p>
            <a:pPr marL="517525" indent="-517525">
              <a:lnSpc>
                <a:spcPct val="120000"/>
              </a:lnSpc>
              <a:spcAft>
                <a:spcPts val="1200"/>
              </a:spcAft>
              <a:buNone/>
            </a:pPr>
            <a:r>
              <a:rPr kumimoji="0" lang="en-US" sz="1800" b="1" u="none" strike="noStrike" kern="1200" cap="none" spc="0" normalizeH="0" noProof="0" dirty="0">
                <a:ln>
                  <a:noFill/>
                </a:ln>
                <a:solidFill>
                  <a:srgbClr val="306295"/>
                </a:solidFill>
                <a:effectLst/>
                <a:uLnTx/>
                <a:uFillTx/>
                <a:ea typeface="Calibri"/>
                <a:cs typeface="Calibri" panose="020F0502020204030204"/>
              </a:rPr>
              <a:t> C.	</a:t>
            </a:r>
            <a:r>
              <a:rPr kumimoji="0" lang="en-US" sz="1800" b="1" u="none" strike="noStrike" kern="1200" cap="none" spc="0" normalizeH="0" noProof="0" dirty="0">
                <a:ln>
                  <a:noFill/>
                </a:ln>
                <a:effectLst/>
                <a:uLnTx/>
                <a:uFillTx/>
                <a:ea typeface="Calibri"/>
                <a:cs typeface="Calibri" panose="020F0502020204030204"/>
              </a:rPr>
              <a:t>Not involved </a:t>
            </a:r>
            <a:r>
              <a:rPr kumimoji="0" lang="en-US" sz="1800" u="none" strike="noStrike" kern="1200" cap="none" spc="0" normalizeH="0" noProof="0" dirty="0">
                <a:ln>
                  <a:noFill/>
                </a:ln>
                <a:effectLst/>
                <a:uLnTx/>
                <a:uFillTx/>
                <a:ea typeface="Calibri"/>
                <a:cs typeface="Calibri" panose="020F0502020204030204"/>
              </a:rPr>
              <a:t>– although I feel I should be more involved</a:t>
            </a:r>
          </a:p>
          <a:p>
            <a:pPr marL="517525" indent="-517525">
              <a:lnSpc>
                <a:spcPct val="120000"/>
              </a:lnSpc>
              <a:spcAft>
                <a:spcPts val="1200"/>
              </a:spcAft>
              <a:buNone/>
            </a:pPr>
            <a:r>
              <a:rPr kumimoji="0" lang="en-US" sz="1800" b="1" u="none" strike="noStrike" kern="1200" cap="none" spc="0" normalizeH="0" noProof="0" dirty="0">
                <a:ln>
                  <a:noFill/>
                </a:ln>
                <a:solidFill>
                  <a:srgbClr val="306295"/>
                </a:solidFill>
                <a:effectLst/>
                <a:uLnTx/>
                <a:uFillTx/>
                <a:ea typeface="Calibri"/>
                <a:cs typeface="Calibri" panose="020F0502020204030204"/>
              </a:rPr>
              <a:t> </a:t>
            </a:r>
            <a:r>
              <a:rPr lang="en-US" sz="1800" b="1" dirty="0">
                <a:solidFill>
                  <a:srgbClr val="306295"/>
                </a:solidFill>
                <a:ea typeface="Calibri"/>
                <a:cs typeface="Calibri" panose="020F0502020204030204"/>
              </a:rPr>
              <a:t>D</a:t>
            </a:r>
            <a:r>
              <a:rPr kumimoji="0" lang="en-US" sz="1800" b="1" u="none" strike="noStrike" kern="1200" cap="none" spc="0" normalizeH="0" noProof="0" dirty="0">
                <a:ln>
                  <a:noFill/>
                </a:ln>
                <a:solidFill>
                  <a:srgbClr val="306295"/>
                </a:solidFill>
                <a:effectLst/>
                <a:uLnTx/>
                <a:uFillTx/>
                <a:ea typeface="Calibri"/>
                <a:cs typeface="Calibri" panose="020F0502020204030204"/>
              </a:rPr>
              <a:t>.	</a:t>
            </a:r>
            <a:r>
              <a:rPr kumimoji="0" lang="en-US" sz="1800" b="1" u="none" strike="noStrike" kern="1200" cap="none" spc="0" normalizeH="0" noProof="0" dirty="0">
                <a:ln>
                  <a:noFill/>
                </a:ln>
                <a:effectLst/>
                <a:uLnTx/>
                <a:uFillTx/>
                <a:ea typeface="Calibri"/>
                <a:cs typeface="Calibri" panose="020F0502020204030204"/>
              </a:rPr>
              <a:t>Not involved </a:t>
            </a:r>
            <a:r>
              <a:rPr kumimoji="0" lang="en-US" sz="1800" u="none" strike="noStrike" kern="1200" cap="none" spc="0" normalizeH="0" noProof="0" dirty="0">
                <a:ln>
                  <a:noFill/>
                </a:ln>
                <a:effectLst/>
                <a:uLnTx/>
                <a:uFillTx/>
                <a:ea typeface="Calibri"/>
                <a:cs typeface="Calibri" panose="020F0502020204030204"/>
              </a:rPr>
              <a:t>– I do not believe I play </a:t>
            </a:r>
            <a:br>
              <a:rPr kumimoji="0" lang="en-US" sz="1800" u="none" strike="noStrike" kern="1200" cap="none" spc="0" normalizeH="0" noProof="0" dirty="0">
                <a:ln>
                  <a:noFill/>
                </a:ln>
                <a:effectLst/>
                <a:uLnTx/>
                <a:uFillTx/>
                <a:ea typeface="Calibri"/>
                <a:cs typeface="Calibri" panose="020F0502020204030204"/>
              </a:rPr>
            </a:br>
            <a:r>
              <a:rPr kumimoji="0" lang="en-US" sz="1800" u="none" strike="noStrike" kern="1200" cap="none" spc="0" normalizeH="0" noProof="0" dirty="0">
                <a:ln>
                  <a:noFill/>
                </a:ln>
                <a:effectLst/>
                <a:uLnTx/>
                <a:uFillTx/>
                <a:ea typeface="Calibri"/>
                <a:cs typeface="Calibri" panose="020F0502020204030204"/>
              </a:rPr>
              <a:t>a significant role in these efforts</a:t>
            </a:r>
          </a:p>
          <a:p>
            <a:pPr marL="517525" indent="-517525">
              <a:lnSpc>
                <a:spcPct val="120000"/>
              </a:lnSpc>
              <a:spcAft>
                <a:spcPts val="1200"/>
              </a:spcAft>
              <a:buNone/>
            </a:pPr>
            <a:r>
              <a:rPr kumimoji="0" lang="en-US" sz="1800" b="1" u="none" strike="noStrike" kern="1200" cap="none" spc="0" normalizeH="0" noProof="0" dirty="0">
                <a:ln>
                  <a:noFill/>
                </a:ln>
                <a:solidFill>
                  <a:schemeClr val="accent2"/>
                </a:solidFill>
                <a:effectLst/>
                <a:uLnTx/>
                <a:uFillTx/>
                <a:ea typeface="Calibri"/>
                <a:cs typeface="Calibri" panose="020F0502020204030204"/>
              </a:rPr>
              <a:t>E.</a:t>
            </a:r>
            <a:r>
              <a:rPr kumimoji="0" lang="en-US" sz="1800" b="1" u="none" strike="noStrike" kern="1200" cap="none" spc="0" normalizeH="0" noProof="0" dirty="0">
                <a:ln>
                  <a:noFill/>
                </a:ln>
                <a:effectLst/>
                <a:uLnTx/>
                <a:uFillTx/>
                <a:ea typeface="Calibri"/>
                <a:cs typeface="Calibri" panose="020F0502020204030204"/>
              </a:rPr>
              <a:t> 	We do not have any formal BCP / DR </a:t>
            </a:r>
            <a:r>
              <a:rPr lang="en-US" sz="1800" b="1" dirty="0">
                <a:ea typeface="Calibri"/>
                <a:cs typeface="Calibri" panose="020F0502020204030204"/>
              </a:rPr>
              <a:t>e</a:t>
            </a:r>
            <a:r>
              <a:rPr kumimoji="0" lang="en-US" sz="1800" b="1" u="none" strike="noStrike" kern="1200" cap="none" spc="0" normalizeH="0" noProof="0" dirty="0" err="1">
                <a:ln>
                  <a:noFill/>
                </a:ln>
                <a:effectLst/>
                <a:uLnTx/>
                <a:uFillTx/>
                <a:ea typeface="Calibri"/>
                <a:cs typeface="Calibri" panose="020F0502020204030204"/>
              </a:rPr>
              <a:t>fforts</a:t>
            </a:r>
            <a:endParaRPr kumimoji="0" lang="en-US" sz="1800" b="1" u="none" strike="noStrike" kern="1200" cap="none" spc="0" normalizeH="0" noProof="0" dirty="0">
              <a:ln>
                <a:noFill/>
              </a:ln>
              <a:effectLst/>
              <a:uLnTx/>
              <a:uFillTx/>
              <a:ea typeface="Calibri"/>
              <a:cs typeface="Calibri" panose="020F0502020204030204"/>
            </a:endParaRPr>
          </a:p>
          <a:p>
            <a:pPr marL="517525" indent="-517525">
              <a:lnSpc>
                <a:spcPct val="120000"/>
              </a:lnSpc>
              <a:spcAft>
                <a:spcPts val="1200"/>
              </a:spcAft>
              <a:buNone/>
            </a:pPr>
            <a:endParaRPr kumimoji="0" lang="en-US" sz="1800" u="none" strike="noStrike" kern="1200" cap="none" spc="0" normalizeH="0" noProof="0" dirty="0">
              <a:ln>
                <a:noFill/>
              </a:ln>
              <a:effectLst/>
              <a:uLnTx/>
              <a:uFillTx/>
              <a:ea typeface="Calibri"/>
              <a:cs typeface="Calibri" panose="020F0502020204030204"/>
            </a:endParaRPr>
          </a:p>
          <a:p>
            <a:pPr marL="517525" indent="-517525">
              <a:lnSpc>
                <a:spcPct val="120000"/>
              </a:lnSpc>
              <a:spcAft>
                <a:spcPts val="1200"/>
              </a:spcAft>
              <a:buNone/>
            </a:pPr>
            <a:endParaRPr kumimoji="0" lang="en-US" sz="1800" u="none" strike="noStrike" kern="1200" cap="none" spc="0" normalizeH="0" noProof="0" dirty="0">
              <a:ln>
                <a:noFill/>
              </a:ln>
              <a:effectLst/>
              <a:uLnTx/>
              <a:uFillTx/>
              <a:ea typeface="Calibri"/>
              <a:cs typeface="Calibri" panose="020F0502020204030204"/>
            </a:endParaRPr>
          </a:p>
          <a:p>
            <a:pPr marL="914400" marR="0" lvl="2" indent="0" algn="l" defTabSz="914400" rtl="0" eaLnBrk="1" fontAlgn="auto" latinLnBrk="0" hangingPunct="1">
              <a:lnSpc>
                <a:spcPct val="120000"/>
              </a:lnSpc>
              <a:spcBef>
                <a:spcPts val="500"/>
              </a:spcBef>
              <a:spcAft>
                <a:spcPts val="1200"/>
              </a:spcAft>
              <a:buClrTx/>
              <a:buSzTx/>
              <a:buFont typeface="Arial" panose="020B0604020202020204" pitchFamily="34" charset="0"/>
              <a:buNone/>
              <a:tabLst/>
              <a:defRPr/>
            </a:pPr>
            <a:endParaRPr kumimoji="0" lang="en-US" sz="1800" u="none" strike="noStrike" kern="1200" cap="none" spc="0" normalizeH="0" noProof="0" dirty="0">
              <a:ln>
                <a:noFill/>
              </a:ln>
              <a:effectLst/>
              <a:uLnTx/>
              <a:uFillTx/>
              <a:ea typeface="Calibri"/>
              <a:cs typeface="Calibri" panose="020F0502020204030204"/>
            </a:endParaRPr>
          </a:p>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endParaRPr kumimoji="0" lang="en-US" sz="1800" u="none" strike="noStrike" kern="1200" cap="none" spc="0" normalizeH="0" noProof="0" dirty="0">
              <a:ln>
                <a:noFill/>
              </a:ln>
              <a:effectLst/>
              <a:uLnTx/>
              <a:uFillTx/>
              <a:ea typeface="+mn-ea"/>
              <a:cs typeface="+mn-cs"/>
            </a:endParaRPr>
          </a:p>
        </p:txBody>
      </p:sp>
      <p:pic>
        <p:nvPicPr>
          <p:cNvPr id="13" name="Picture 12" descr="A green square with white dots&#10;&#10;Description automatically generated">
            <a:extLst>
              <a:ext uri="{FF2B5EF4-FFF2-40B4-BE49-F238E27FC236}">
                <a16:creationId xmlns:a16="http://schemas.microsoft.com/office/drawing/2014/main" id="{FF8124BA-8882-2378-DE1D-6459835F30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2716" y="6252098"/>
            <a:ext cx="1859284" cy="509017"/>
          </a:xfrm>
          <a:prstGeom prst="rect">
            <a:avLst/>
          </a:prstGeom>
        </p:spPr>
      </p:pic>
    </p:spTree>
    <p:extLst>
      <p:ext uri="{BB962C8B-B14F-4D97-AF65-F5344CB8AC3E}">
        <p14:creationId xmlns:p14="http://schemas.microsoft.com/office/powerpoint/2010/main" val="251887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0B41-1318-40E1-B02C-077D42EDCCEF}"/>
              </a:ext>
            </a:extLst>
          </p:cNvPr>
          <p:cNvSpPr>
            <a:spLocks noGrp="1"/>
          </p:cNvSpPr>
          <p:nvPr>
            <p:ph type="title"/>
          </p:nvPr>
        </p:nvSpPr>
        <p:spPr>
          <a:xfrm>
            <a:off x="0" y="840553"/>
            <a:ext cx="12192000" cy="504826"/>
          </a:xfrm>
        </p:spPr>
        <p:txBody>
          <a:bodyPr/>
          <a:lstStyle/>
          <a:p>
            <a:pPr algn="ctr"/>
            <a:r>
              <a:rPr lang="en-US" sz="1600" dirty="0"/>
              <a:t>THE BUSINESS IMPACT ANALYSIS</a:t>
            </a:r>
          </a:p>
        </p:txBody>
      </p:sp>
      <p:sp>
        <p:nvSpPr>
          <p:cNvPr id="5" name="Content Placeholder 2">
            <a:extLst>
              <a:ext uri="{FF2B5EF4-FFF2-40B4-BE49-F238E27FC236}">
                <a16:creationId xmlns:a16="http://schemas.microsoft.com/office/drawing/2014/main" id="{CA46D3C3-86C8-B708-EAA5-D523D17450DE}"/>
              </a:ext>
            </a:extLst>
          </p:cNvPr>
          <p:cNvSpPr txBox="1">
            <a:spLocks/>
          </p:cNvSpPr>
          <p:nvPr/>
        </p:nvSpPr>
        <p:spPr>
          <a:xfrm>
            <a:off x="849926" y="3025142"/>
            <a:ext cx="3573218" cy="2753092"/>
          </a:xfrm>
          <a:prstGeom prst="rect">
            <a:avLst/>
          </a:prstGeom>
        </p:spPr>
        <p:txBody>
          <a:bodyPr vert="horz" lIns="0" tIns="0" rIns="0" bIns="0" numCol="1"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b="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1500" dirty="0"/>
              <a:t>A multi-disciplinary driven process that analyzes critical hospital services / functions relative to the various risks and impacts to operations of unforeseen disruption (i.e. cyber attack, natural disaster, etc.)</a:t>
            </a:r>
          </a:p>
          <a:p>
            <a:pPr>
              <a:spcAft>
                <a:spcPts val="1800"/>
              </a:spcAft>
            </a:pPr>
            <a:r>
              <a:rPr lang="en-US" sz="1500" dirty="0"/>
              <a:t>Focused on critical services, functions and operations for preparation and response planning efforts</a:t>
            </a:r>
          </a:p>
        </p:txBody>
      </p:sp>
      <p:sp>
        <p:nvSpPr>
          <p:cNvPr id="8" name="Content Placeholder 2">
            <a:extLst>
              <a:ext uri="{FF2B5EF4-FFF2-40B4-BE49-F238E27FC236}">
                <a16:creationId xmlns:a16="http://schemas.microsoft.com/office/drawing/2014/main" id="{2AFF43E8-CDD4-A4FA-46F1-4E662EC61FCF}"/>
              </a:ext>
            </a:extLst>
          </p:cNvPr>
          <p:cNvSpPr txBox="1">
            <a:spLocks/>
          </p:cNvSpPr>
          <p:nvPr/>
        </p:nvSpPr>
        <p:spPr>
          <a:xfrm>
            <a:off x="5026921" y="3030087"/>
            <a:ext cx="2375453" cy="1769034"/>
          </a:xfrm>
          <a:prstGeom prst="rect">
            <a:avLst/>
          </a:prstGeom>
        </p:spPr>
        <p:txBody>
          <a:bodyPr vert="horz" lIns="0" tIns="0" rIns="0" bIns="0" numCol="1"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b="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t>A technology driven analysis –</a:t>
            </a:r>
            <a:r>
              <a:rPr lang="en-US" sz="1500" b="1" dirty="0"/>
              <a:t> it should be led by operational and clinical leadership with close IT support</a:t>
            </a:r>
          </a:p>
        </p:txBody>
      </p:sp>
      <p:sp>
        <p:nvSpPr>
          <p:cNvPr id="9" name="Content Placeholder 2">
            <a:extLst>
              <a:ext uri="{FF2B5EF4-FFF2-40B4-BE49-F238E27FC236}">
                <a16:creationId xmlns:a16="http://schemas.microsoft.com/office/drawing/2014/main" id="{031A7D33-AF1E-2C8B-FDA8-DE7989FDA46A}"/>
              </a:ext>
            </a:extLst>
          </p:cNvPr>
          <p:cNvSpPr txBox="1">
            <a:spLocks/>
          </p:cNvSpPr>
          <p:nvPr/>
        </p:nvSpPr>
        <p:spPr>
          <a:xfrm>
            <a:off x="7875011" y="3034622"/>
            <a:ext cx="3204793" cy="2503388"/>
          </a:xfrm>
          <a:prstGeom prst="rect">
            <a:avLst/>
          </a:prstGeom>
        </p:spPr>
        <p:txBody>
          <a:bodyPr vert="horz" lIns="0" tIns="0" rIns="0" bIns="0" numCol="1"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b="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500" dirty="0"/>
              <a:t>Should be reviewed and updated at least annually OR anytime there is a significant organizational change:</a:t>
            </a:r>
          </a:p>
          <a:p>
            <a:pPr marL="233363" lvl="1" indent="-233363">
              <a:spcAft>
                <a:spcPts val="1200"/>
              </a:spcAft>
              <a:buFont typeface="Arial" panose="020B0604020202020204" pitchFamily="34" charset="0"/>
              <a:buChar char="•"/>
            </a:pPr>
            <a:r>
              <a:rPr lang="en-US" sz="1500" dirty="0"/>
              <a:t>Services / operating models</a:t>
            </a:r>
          </a:p>
          <a:p>
            <a:pPr marL="233363" lvl="1" indent="-233363">
              <a:spcAft>
                <a:spcPts val="1200"/>
              </a:spcAft>
              <a:buFont typeface="Arial" panose="020B0604020202020204" pitchFamily="34" charset="0"/>
              <a:buChar char="•"/>
            </a:pPr>
            <a:r>
              <a:rPr lang="en-US" sz="1500" dirty="0"/>
              <a:t>Vendor or third-party </a:t>
            </a:r>
            <a:br>
              <a:rPr lang="en-US" sz="1500" dirty="0"/>
            </a:br>
            <a:r>
              <a:rPr lang="en-US" sz="1500" dirty="0"/>
              <a:t>service provider(s)</a:t>
            </a:r>
          </a:p>
          <a:p>
            <a:pPr marL="233363" lvl="1" indent="-233363">
              <a:spcAft>
                <a:spcPts val="1200"/>
              </a:spcAft>
              <a:buFont typeface="Arial" panose="020B0604020202020204" pitchFamily="34" charset="0"/>
              <a:buChar char="•"/>
            </a:pPr>
            <a:r>
              <a:rPr lang="en-US" sz="1500" dirty="0"/>
              <a:t>Processes and / or </a:t>
            </a:r>
            <a:br>
              <a:rPr lang="en-US" sz="1500" dirty="0"/>
            </a:br>
            <a:r>
              <a:rPr lang="en-US" sz="1500" dirty="0"/>
              <a:t>enabling technology</a:t>
            </a:r>
          </a:p>
        </p:txBody>
      </p:sp>
      <p:sp>
        <p:nvSpPr>
          <p:cNvPr id="10" name="TextBox 9">
            <a:extLst>
              <a:ext uri="{FF2B5EF4-FFF2-40B4-BE49-F238E27FC236}">
                <a16:creationId xmlns:a16="http://schemas.microsoft.com/office/drawing/2014/main" id="{498809D5-1CA8-5A01-3459-5B6AF65CFEC9}"/>
              </a:ext>
            </a:extLst>
          </p:cNvPr>
          <p:cNvSpPr txBox="1"/>
          <p:nvPr/>
        </p:nvSpPr>
        <p:spPr>
          <a:xfrm>
            <a:off x="849923" y="2376641"/>
            <a:ext cx="3855637" cy="434365"/>
          </a:xfrm>
          <a:prstGeom prst="rect">
            <a:avLst/>
          </a:prstGeom>
          <a:solidFill>
            <a:schemeClr val="accent2"/>
          </a:solidFill>
        </p:spPr>
        <p:txBody>
          <a:bodyPr wrap="square" lIns="182880" tIns="182880" rIns="182880" bIns="182880" rtlCol="0" anchor="ctr" anchorCtr="0">
            <a:noAutofit/>
          </a:bodyPr>
          <a:lstStyle/>
          <a:p>
            <a:pPr algn="l"/>
            <a:r>
              <a:rPr lang="en-US" b="1" dirty="0">
                <a:solidFill>
                  <a:schemeClr val="bg1"/>
                </a:solidFill>
              </a:rPr>
              <a:t>It IS</a:t>
            </a:r>
          </a:p>
        </p:txBody>
      </p:sp>
      <p:sp>
        <p:nvSpPr>
          <p:cNvPr id="3" name="Title 1">
            <a:extLst>
              <a:ext uri="{FF2B5EF4-FFF2-40B4-BE49-F238E27FC236}">
                <a16:creationId xmlns:a16="http://schemas.microsoft.com/office/drawing/2014/main" id="{33C89052-0AC8-FC20-2BF6-329B743A0A69}"/>
              </a:ext>
            </a:extLst>
          </p:cNvPr>
          <p:cNvSpPr txBox="1">
            <a:spLocks/>
          </p:cNvSpPr>
          <p:nvPr/>
        </p:nvSpPr>
        <p:spPr>
          <a:xfrm>
            <a:off x="0" y="1433937"/>
            <a:ext cx="12192000" cy="50482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a:r>
              <a:rPr lang="en-US" sz="2800" b="1" dirty="0"/>
              <a:t>The foundation for preparation and prioritization </a:t>
            </a:r>
          </a:p>
        </p:txBody>
      </p:sp>
      <p:cxnSp>
        <p:nvCxnSpPr>
          <p:cNvPr id="6" name="Straight Connector 5">
            <a:extLst>
              <a:ext uri="{FF2B5EF4-FFF2-40B4-BE49-F238E27FC236}">
                <a16:creationId xmlns:a16="http://schemas.microsoft.com/office/drawing/2014/main" id="{229A9FF3-822D-14DA-8C1A-AAC65E2BC197}"/>
              </a:ext>
            </a:extLst>
          </p:cNvPr>
          <p:cNvCxnSpPr/>
          <p:nvPr/>
        </p:nvCxnSpPr>
        <p:spPr>
          <a:xfrm>
            <a:off x="3852153" y="1215961"/>
            <a:ext cx="4503907"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0331A59-34D2-911D-20CE-93C9BD9CE4A6}"/>
              </a:ext>
            </a:extLst>
          </p:cNvPr>
          <p:cNvSpPr txBox="1"/>
          <p:nvPr/>
        </p:nvSpPr>
        <p:spPr>
          <a:xfrm>
            <a:off x="5026920" y="2376641"/>
            <a:ext cx="2460379" cy="434365"/>
          </a:xfrm>
          <a:prstGeom prst="rect">
            <a:avLst/>
          </a:prstGeom>
          <a:solidFill>
            <a:schemeClr val="accent1"/>
          </a:solidFill>
        </p:spPr>
        <p:txBody>
          <a:bodyPr wrap="square" lIns="182880" tIns="182880" rIns="182880" bIns="182880" rtlCol="0" anchor="ctr" anchorCtr="0">
            <a:noAutofit/>
          </a:bodyPr>
          <a:lstStyle/>
          <a:p>
            <a:pPr algn="l"/>
            <a:r>
              <a:rPr lang="en-US" b="1" dirty="0">
                <a:solidFill>
                  <a:schemeClr val="bg1"/>
                </a:solidFill>
              </a:rPr>
              <a:t>It IS NOT</a:t>
            </a:r>
          </a:p>
        </p:txBody>
      </p:sp>
      <p:sp>
        <p:nvSpPr>
          <p:cNvPr id="13" name="TextBox 12">
            <a:extLst>
              <a:ext uri="{FF2B5EF4-FFF2-40B4-BE49-F238E27FC236}">
                <a16:creationId xmlns:a16="http://schemas.microsoft.com/office/drawing/2014/main" id="{22F47F2F-6516-7165-9C84-0CCE085B6F11}"/>
              </a:ext>
            </a:extLst>
          </p:cNvPr>
          <p:cNvSpPr txBox="1"/>
          <p:nvPr/>
        </p:nvSpPr>
        <p:spPr>
          <a:xfrm>
            <a:off x="7808659" y="2376641"/>
            <a:ext cx="3204793" cy="434365"/>
          </a:xfrm>
          <a:prstGeom prst="rect">
            <a:avLst/>
          </a:prstGeom>
          <a:solidFill>
            <a:srgbClr val="8DC73F"/>
          </a:solidFill>
        </p:spPr>
        <p:txBody>
          <a:bodyPr wrap="square" lIns="182880" tIns="182880" rIns="182880" bIns="182880" rtlCol="0" anchor="ctr" anchorCtr="0">
            <a:noAutofit/>
          </a:bodyPr>
          <a:lstStyle/>
          <a:p>
            <a:pPr algn="l"/>
            <a:r>
              <a:rPr lang="en-US" b="1" dirty="0">
                <a:solidFill>
                  <a:schemeClr val="bg1"/>
                </a:solidFill>
              </a:rPr>
              <a:t>Best practices</a:t>
            </a:r>
          </a:p>
        </p:txBody>
      </p:sp>
    </p:spTree>
    <p:extLst>
      <p:ext uri="{BB962C8B-B14F-4D97-AF65-F5344CB8AC3E}">
        <p14:creationId xmlns:p14="http://schemas.microsoft.com/office/powerpoint/2010/main" val="131709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5412C345-1E9C-52B5-0AC5-C3845D07C57A}"/>
              </a:ext>
            </a:extLst>
          </p:cNvPr>
          <p:cNvCxnSpPr>
            <a:cxnSpLocks/>
            <a:stCxn id="3" idx="2"/>
          </p:cNvCxnSpPr>
          <p:nvPr/>
        </p:nvCxnSpPr>
        <p:spPr>
          <a:xfrm>
            <a:off x="8198358" y="3183505"/>
            <a:ext cx="0" cy="1362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525BEF-79C2-F865-F2B1-4CA237FABF4D}"/>
              </a:ext>
            </a:extLst>
          </p:cNvPr>
          <p:cNvSpPr>
            <a:spLocks noGrp="1"/>
          </p:cNvSpPr>
          <p:nvPr>
            <p:ph type="title"/>
          </p:nvPr>
        </p:nvSpPr>
        <p:spPr>
          <a:xfrm>
            <a:off x="1084026" y="2131037"/>
            <a:ext cx="3714593" cy="2200744"/>
          </a:xfrm>
        </p:spPr>
        <p:txBody>
          <a:bodyPr lIns="0" tIns="0" rIns="0" bIns="0" anchor="t" anchorCtr="0">
            <a:noAutofit/>
          </a:bodyPr>
          <a:lstStyle/>
          <a:p>
            <a:pPr>
              <a:lnSpc>
                <a:spcPct val="110000"/>
              </a:lnSpc>
              <a:spcAft>
                <a:spcPts val="1800"/>
              </a:spcAft>
            </a:pPr>
            <a:r>
              <a:rPr lang="en-US" sz="1500" dirty="0">
                <a:latin typeface="Arial" panose="020B0604020202020204" pitchFamily="34" charset="0"/>
                <a:cs typeface="Arial" panose="020B0604020202020204" pitchFamily="34" charset="0"/>
              </a:rPr>
              <a:t>BUSINESS CONTINUITY PLANNING</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BIA results drive focus for additional efforts</a:t>
            </a:r>
            <a:endParaRPr lang="en-US" sz="1500" b="1" dirty="0">
              <a:latin typeface="Arial" panose="020B0604020202020204" pitchFamily="34" charset="0"/>
              <a:ea typeface="Calibri Light"/>
              <a:cs typeface="Arial" panose="020B0604020202020204" pitchFamily="34" charset="0"/>
            </a:endParaRPr>
          </a:p>
        </p:txBody>
      </p:sp>
      <p:sp>
        <p:nvSpPr>
          <p:cNvPr id="3" name="Content Placeholder 2">
            <a:extLst>
              <a:ext uri="{FF2B5EF4-FFF2-40B4-BE49-F238E27FC236}">
                <a16:creationId xmlns:a16="http://schemas.microsoft.com/office/drawing/2014/main" id="{1D43F434-9BE0-9BB8-5F85-B2A4EC8912A8}"/>
              </a:ext>
            </a:extLst>
          </p:cNvPr>
          <p:cNvSpPr>
            <a:spLocks noGrp="1"/>
          </p:cNvSpPr>
          <p:nvPr>
            <p:ph idx="1"/>
          </p:nvPr>
        </p:nvSpPr>
        <p:spPr>
          <a:xfrm>
            <a:off x="5725299" y="982761"/>
            <a:ext cx="4946117" cy="2200744"/>
          </a:xfrm>
          <a:ln w="19050">
            <a:solidFill>
              <a:schemeClr val="tx1"/>
            </a:solidFill>
            <a:extLst>
              <a:ext uri="{C807C97D-BFC1-408E-A445-0C87EB9F89A2}">
                <ask:lineSketchStyleProps xmlns:ask="http://schemas.microsoft.com/office/drawing/2018/sketchyshapes" xmlns="">
                  <ask:type>
                    <ask:lineSketchNone/>
                  </ask:type>
                </ask:lineSketchStyleProps>
              </a:ext>
            </a:extLst>
          </a:ln>
        </p:spPr>
        <p:txBody>
          <a:bodyPr vert="horz" lIns="274320" tIns="274320" rIns="274320" bIns="274320" rtlCol="0" anchor="ctr" anchorCtr="0">
            <a:noAutofit/>
          </a:bodyPr>
          <a:lstStyle/>
          <a:p>
            <a:pPr marL="0" indent="0" algn="ctr">
              <a:lnSpc>
                <a:spcPct val="100000"/>
              </a:lnSpc>
              <a:buNone/>
            </a:pPr>
            <a:r>
              <a:rPr lang="en-US" sz="1100" b="1" dirty="0">
                <a:latin typeface="Arial" panose="020B0604020202020204" pitchFamily="34" charset="0"/>
                <a:ea typeface="Calibri Light"/>
                <a:cs typeface="Arial" panose="020B0604020202020204" pitchFamily="34" charset="0"/>
              </a:rPr>
              <a:t>BIA – Identifying and prioritizing all </a:t>
            </a:r>
            <a:br>
              <a:rPr lang="en-US" sz="1100" b="1" dirty="0">
                <a:latin typeface="Arial" panose="020B0604020202020204" pitchFamily="34" charset="0"/>
                <a:ea typeface="Calibri Light"/>
                <a:cs typeface="Arial" panose="020B0604020202020204" pitchFamily="34" charset="0"/>
              </a:rPr>
            </a:br>
            <a:r>
              <a:rPr lang="en-US" sz="1100" b="1" dirty="0">
                <a:latin typeface="Arial" panose="020B0604020202020204" pitchFamily="34" charset="0"/>
                <a:ea typeface="Calibri Light"/>
                <a:cs typeface="Arial" panose="020B0604020202020204" pitchFamily="34" charset="0"/>
              </a:rPr>
              <a:t>resources / assets needed to continue operations</a:t>
            </a:r>
          </a:p>
          <a:p>
            <a:pPr marL="168275" lvl="1" indent="-168275">
              <a:lnSpc>
                <a:spcPct val="100000"/>
              </a:lnSpc>
              <a:spcBef>
                <a:spcPts val="1200"/>
              </a:spcBef>
            </a:pPr>
            <a:r>
              <a:rPr lang="en-US" sz="1100" dirty="0">
                <a:latin typeface="Arial" panose="020B0604020202020204" pitchFamily="34" charset="0"/>
                <a:ea typeface="Calibri Light"/>
                <a:cs typeface="Arial" panose="020B0604020202020204" pitchFamily="34" charset="0"/>
              </a:rPr>
              <a:t>People</a:t>
            </a:r>
          </a:p>
          <a:p>
            <a:pPr marL="168275" lvl="1" indent="-168275"/>
            <a:r>
              <a:rPr lang="en-US" sz="1100" dirty="0">
                <a:latin typeface="Arial" panose="020B0604020202020204" pitchFamily="34" charset="0"/>
                <a:ea typeface="Calibri Light"/>
                <a:cs typeface="Arial" panose="020B0604020202020204" pitchFamily="34" charset="0"/>
              </a:rPr>
              <a:t>Processes, procedures</a:t>
            </a:r>
          </a:p>
          <a:p>
            <a:pPr marL="168275" lvl="1" indent="-168275"/>
            <a:r>
              <a:rPr lang="en-US" sz="1100" dirty="0">
                <a:latin typeface="Arial" panose="020B0604020202020204" pitchFamily="34" charset="0"/>
                <a:ea typeface="Calibri Light"/>
                <a:cs typeface="Arial" panose="020B0604020202020204" pitchFamily="34" charset="0"/>
              </a:rPr>
              <a:t>Technology</a:t>
            </a:r>
          </a:p>
          <a:p>
            <a:pPr marL="168275" lvl="1" indent="-168275"/>
            <a:r>
              <a:rPr lang="en-US" sz="1100" dirty="0">
                <a:latin typeface="Arial" panose="020B0604020202020204" pitchFamily="34" charset="0"/>
                <a:ea typeface="Calibri Light"/>
                <a:cs typeface="Arial" panose="020B0604020202020204" pitchFamily="34" charset="0"/>
              </a:rPr>
              <a:t>Data / Information needs</a:t>
            </a:r>
            <a:endParaRPr lang="en-US" sz="1100" dirty="0">
              <a:latin typeface="Arial" panose="020B0604020202020204" pitchFamily="34" charset="0"/>
              <a:ea typeface="Calibri"/>
              <a:cs typeface="Arial" panose="020B0604020202020204" pitchFamily="34" charset="0"/>
            </a:endParaRPr>
          </a:p>
        </p:txBody>
      </p:sp>
      <p:sp>
        <p:nvSpPr>
          <p:cNvPr id="4" name="TextBox 3">
            <a:extLst>
              <a:ext uri="{FF2B5EF4-FFF2-40B4-BE49-F238E27FC236}">
                <a16:creationId xmlns:a16="http://schemas.microsoft.com/office/drawing/2014/main" id="{115683BF-F148-5601-B896-7232682A91A4}"/>
              </a:ext>
            </a:extLst>
          </p:cNvPr>
          <p:cNvSpPr txBox="1"/>
          <p:nvPr/>
        </p:nvSpPr>
        <p:spPr>
          <a:xfrm>
            <a:off x="8885654" y="2063543"/>
            <a:ext cx="1410012" cy="641083"/>
          </a:xfrm>
          <a:prstGeom prst="rect">
            <a:avLst/>
          </a:prstGeom>
          <a:noFill/>
          <a:ln w="19050">
            <a:noFill/>
            <a:extLst>
              <a:ext uri="{C807C97D-BFC1-408E-A445-0C87EB9F89A2}">
                <ask:lineSketchStyleProps xmlns:ask="http://schemas.microsoft.com/office/drawing/2018/sketchyshapes" xmlns="">
                  <ask:type>
                    <ask:lineSketchNone/>
                  </ask:type>
                </ask:lineSketchStyleProps>
              </a:ext>
            </a:extLst>
          </a:ln>
        </p:spPr>
        <p:txBody>
          <a:bodyPr rot="0" spcFirstLastPara="0" vertOverflow="overflow" horzOverflow="overflow" vert="horz" wrap="square" lIns="274320" tIns="274320" rIns="274320" bIns="2743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Reliance on vendors and third parties</a:t>
            </a:r>
          </a:p>
        </p:txBody>
      </p:sp>
      <p:cxnSp>
        <p:nvCxnSpPr>
          <p:cNvPr id="35" name="Straight Connector 34">
            <a:extLst>
              <a:ext uri="{FF2B5EF4-FFF2-40B4-BE49-F238E27FC236}">
                <a16:creationId xmlns:a16="http://schemas.microsoft.com/office/drawing/2014/main" id="{56A22F8C-E943-7C7B-7C30-6A9D32738AAD}"/>
              </a:ext>
            </a:extLst>
          </p:cNvPr>
          <p:cNvCxnSpPr/>
          <p:nvPr/>
        </p:nvCxnSpPr>
        <p:spPr>
          <a:xfrm>
            <a:off x="9614724" y="4546415"/>
            <a:ext cx="0" cy="508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E8E35A5-428A-B79E-2AFA-A3FF16517303}"/>
              </a:ext>
            </a:extLst>
          </p:cNvPr>
          <p:cNvCxnSpPr>
            <a:cxnSpLocks/>
          </p:cNvCxnSpPr>
          <p:nvPr/>
        </p:nvCxnSpPr>
        <p:spPr>
          <a:xfrm flipV="1">
            <a:off x="6703948" y="4546414"/>
            <a:ext cx="2910776" cy="383631"/>
          </a:xfrm>
          <a:prstGeom prst="bentConnector3">
            <a:avLst>
              <a:gd name="adj1" fmla="val 13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F228BA-E2D4-F6D8-EC97-82AF8B1B9113}"/>
              </a:ext>
            </a:extLst>
          </p:cNvPr>
          <p:cNvSpPr txBox="1"/>
          <p:nvPr/>
        </p:nvSpPr>
        <p:spPr>
          <a:xfrm>
            <a:off x="5725300" y="5054909"/>
            <a:ext cx="2108572" cy="568878"/>
          </a:xfrm>
          <a:prstGeom prst="rect">
            <a:avLst/>
          </a:prstGeom>
          <a:solidFill>
            <a:schemeClr val="bg1"/>
          </a:solidFill>
          <a:ln w="19050">
            <a:solidFill>
              <a:schemeClr val="tx1"/>
            </a:solidFill>
          </a:ln>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panose="020B0604020202020204" pitchFamily="34" charset="0"/>
                <a:ea typeface="Calibri Light"/>
                <a:cs typeface="Arial" panose="020B0604020202020204" pitchFamily="34" charset="0"/>
              </a:rPr>
              <a:t>Incident Response Plan</a:t>
            </a: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Calibri Light"/>
              <a:cs typeface="Arial" panose="020B0604020202020204" pitchFamily="34" charset="0"/>
            </a:endParaRPr>
          </a:p>
        </p:txBody>
      </p:sp>
      <p:sp>
        <p:nvSpPr>
          <p:cNvPr id="17" name="Rectangle 16">
            <a:extLst>
              <a:ext uri="{FF2B5EF4-FFF2-40B4-BE49-F238E27FC236}">
                <a16:creationId xmlns:a16="http://schemas.microsoft.com/office/drawing/2014/main" id="{F4B97B4A-C271-6A5A-B87B-E2F18A592F47}"/>
              </a:ext>
            </a:extLst>
          </p:cNvPr>
          <p:cNvSpPr/>
          <p:nvPr/>
        </p:nvSpPr>
        <p:spPr>
          <a:xfrm>
            <a:off x="6200179" y="4830459"/>
            <a:ext cx="1007538" cy="311031"/>
          </a:xfrm>
          <a:prstGeom prst="rect">
            <a:avLst/>
          </a:prstGeom>
          <a:solidFill>
            <a:srgbClr val="6080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REACTIVE</a:t>
            </a:r>
          </a:p>
        </p:txBody>
      </p:sp>
      <p:sp>
        <p:nvSpPr>
          <p:cNvPr id="18" name="TextBox 17">
            <a:extLst>
              <a:ext uri="{FF2B5EF4-FFF2-40B4-BE49-F238E27FC236}">
                <a16:creationId xmlns:a16="http://schemas.microsoft.com/office/drawing/2014/main" id="{C67AAF85-2047-082F-A74D-8AFC4D28207F}"/>
              </a:ext>
            </a:extLst>
          </p:cNvPr>
          <p:cNvSpPr txBox="1"/>
          <p:nvPr/>
        </p:nvSpPr>
        <p:spPr>
          <a:xfrm>
            <a:off x="8562845" y="5054909"/>
            <a:ext cx="2108571" cy="568878"/>
          </a:xfrm>
          <a:prstGeom prst="rect">
            <a:avLst/>
          </a:prstGeom>
          <a:solidFill>
            <a:schemeClr val="bg1"/>
          </a:solidFill>
          <a:ln w="19050">
            <a:solidFill>
              <a:schemeClr val="tx1"/>
            </a:solidFill>
          </a:ln>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panose="020B0604020202020204" pitchFamily="34" charset="0"/>
                <a:ea typeface="Calibri Light"/>
                <a:cs typeface="Arial" panose="020B0604020202020204" pitchFamily="34" charset="0"/>
              </a:rPr>
              <a:t>Disaster Recovery Plan</a:t>
            </a: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Calibri Light"/>
              <a:cs typeface="Arial" panose="020B0604020202020204" pitchFamily="34" charset="0"/>
            </a:endParaRPr>
          </a:p>
        </p:txBody>
      </p:sp>
      <p:sp>
        <p:nvSpPr>
          <p:cNvPr id="19" name="Rectangle 18">
            <a:extLst>
              <a:ext uri="{FF2B5EF4-FFF2-40B4-BE49-F238E27FC236}">
                <a16:creationId xmlns:a16="http://schemas.microsoft.com/office/drawing/2014/main" id="{838D6662-9E6F-8483-C604-55EEB50CF9FE}"/>
              </a:ext>
            </a:extLst>
          </p:cNvPr>
          <p:cNvSpPr/>
          <p:nvPr/>
        </p:nvSpPr>
        <p:spPr>
          <a:xfrm>
            <a:off x="9113361" y="4830325"/>
            <a:ext cx="1007538" cy="311031"/>
          </a:xfrm>
          <a:prstGeom prst="rect">
            <a:avLst/>
          </a:prstGeom>
          <a:solidFill>
            <a:srgbClr val="6080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REACTIVE</a:t>
            </a:r>
          </a:p>
        </p:txBody>
      </p:sp>
      <p:cxnSp>
        <p:nvCxnSpPr>
          <p:cNvPr id="38" name="Straight Arrow Connector 37">
            <a:extLst>
              <a:ext uri="{FF2B5EF4-FFF2-40B4-BE49-F238E27FC236}">
                <a16:creationId xmlns:a16="http://schemas.microsoft.com/office/drawing/2014/main" id="{72AFAED1-1DCF-9148-F5BB-E82CA7F20F3E}"/>
              </a:ext>
            </a:extLst>
          </p:cNvPr>
          <p:cNvCxnSpPr>
            <a:cxnSpLocks/>
          </p:cNvCxnSpPr>
          <p:nvPr/>
        </p:nvCxnSpPr>
        <p:spPr>
          <a:xfrm>
            <a:off x="7764860" y="2375137"/>
            <a:ext cx="866993"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320E3C3-BDD9-587E-93D3-4BF7E1B4C31E}"/>
              </a:ext>
            </a:extLst>
          </p:cNvPr>
          <p:cNvCxnSpPr/>
          <p:nvPr/>
        </p:nvCxnSpPr>
        <p:spPr>
          <a:xfrm>
            <a:off x="1084026" y="2552141"/>
            <a:ext cx="3222200" cy="0"/>
          </a:xfrm>
          <a:prstGeom prst="line">
            <a:avLst/>
          </a:prstGeom>
          <a:ln w="19050">
            <a:solidFill>
              <a:srgbClr val="8DC73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CBD1E28-8D0D-D8C8-DD5A-6A53FC0DB689}"/>
              </a:ext>
            </a:extLst>
          </p:cNvPr>
          <p:cNvSpPr/>
          <p:nvPr/>
        </p:nvSpPr>
        <p:spPr>
          <a:xfrm>
            <a:off x="7597889" y="808125"/>
            <a:ext cx="1102976" cy="359616"/>
          </a:xfrm>
          <a:prstGeom prst="rect">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PROACTIVE </a:t>
            </a:r>
          </a:p>
        </p:txBody>
      </p:sp>
      <p:sp>
        <p:nvSpPr>
          <p:cNvPr id="10" name="Rectangle 9">
            <a:extLst>
              <a:ext uri="{FF2B5EF4-FFF2-40B4-BE49-F238E27FC236}">
                <a16:creationId xmlns:a16="http://schemas.microsoft.com/office/drawing/2014/main" id="{CE11138A-28BD-7856-1571-3C8B8B82545E}"/>
              </a:ext>
            </a:extLst>
          </p:cNvPr>
          <p:cNvSpPr/>
          <p:nvPr/>
        </p:nvSpPr>
        <p:spPr>
          <a:xfrm>
            <a:off x="7445269" y="3587757"/>
            <a:ext cx="1408216" cy="488006"/>
          </a:xfrm>
          <a:prstGeom prst="rect">
            <a:avLst/>
          </a:prstGeom>
          <a:solidFill>
            <a:srgbClr val="8DC73F"/>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Drives focus of additional efforts </a:t>
            </a:r>
          </a:p>
        </p:txBody>
      </p:sp>
    </p:spTree>
    <p:extLst>
      <p:ext uri="{BB962C8B-B14F-4D97-AF65-F5344CB8AC3E}">
        <p14:creationId xmlns:p14="http://schemas.microsoft.com/office/powerpoint/2010/main" val="258752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4FF447-7678-2813-2B68-AF500B1FC616}"/>
              </a:ext>
            </a:extLst>
          </p:cNvPr>
          <p:cNvSpPr/>
          <p:nvPr/>
        </p:nvSpPr>
        <p:spPr>
          <a:xfrm>
            <a:off x="8433611" y="0"/>
            <a:ext cx="3148789" cy="3170962"/>
          </a:xfrm>
          <a:prstGeom prst="rect">
            <a:avLst/>
          </a:prstGeom>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0AFB993-C7D3-1DFA-1741-5277571FC4E6}"/>
              </a:ext>
            </a:extLst>
          </p:cNvPr>
          <p:cNvSpPr txBox="1"/>
          <p:nvPr/>
        </p:nvSpPr>
        <p:spPr>
          <a:xfrm>
            <a:off x="1329234" y="2222973"/>
            <a:ext cx="7415462" cy="1008096"/>
          </a:xfrm>
          <a:prstGeom prst="rect">
            <a:avLst/>
          </a:prstGeom>
          <a:noFill/>
        </p:spPr>
        <p:txBody>
          <a:bodyPr wrap="square" lIns="0" tIns="0" rIns="0" bIns="0">
            <a:noAutofit/>
          </a:bodyPr>
          <a:lstStyle/>
          <a:p>
            <a:pPr indent="-228600">
              <a:spcAft>
                <a:spcPts val="600"/>
              </a:spcAft>
            </a:pPr>
            <a:r>
              <a:rPr lang="en-US" sz="1200" b="1" dirty="0">
                <a:latin typeface="+mj-lt"/>
              </a:rPr>
              <a:t>Information gathering to assess critical functions</a:t>
            </a: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Issue survey</a:t>
            </a:r>
            <a:endParaRPr lang="en-US" sz="1200" dirty="0">
              <a:effectLst/>
              <a:latin typeface="+mj-lt"/>
              <a:ea typeface="Calibri" panose="020F0502020204030204" pitchFamily="34" charset="0"/>
            </a:endParaRP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Departmental interviews</a:t>
            </a:r>
            <a:endParaRPr lang="en-US" sz="1200" dirty="0">
              <a:effectLst/>
              <a:latin typeface="+mj-lt"/>
              <a:ea typeface="Calibri" panose="020F0502020204030204" pitchFamily="34" charset="0"/>
            </a:endParaRP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Document processes and enabling technologies (inputs, outputs, dependencies, etc.)</a:t>
            </a:r>
            <a:r>
              <a:rPr lang="en-US" sz="1200" dirty="0">
                <a:effectLst/>
                <a:latin typeface="+mj-lt"/>
                <a:ea typeface="Calibri" panose="020F0502020204030204" pitchFamily="34" charset="0"/>
              </a:rPr>
              <a:t>. </a:t>
            </a:r>
          </a:p>
        </p:txBody>
      </p:sp>
      <p:sp>
        <p:nvSpPr>
          <p:cNvPr id="11" name="TextBox 10">
            <a:extLst>
              <a:ext uri="{FF2B5EF4-FFF2-40B4-BE49-F238E27FC236}">
                <a16:creationId xmlns:a16="http://schemas.microsoft.com/office/drawing/2014/main" id="{30BF305B-3093-54D6-4CB5-8E864011DB5B}"/>
              </a:ext>
            </a:extLst>
          </p:cNvPr>
          <p:cNvSpPr txBox="1"/>
          <p:nvPr/>
        </p:nvSpPr>
        <p:spPr>
          <a:xfrm>
            <a:off x="1329235" y="1445113"/>
            <a:ext cx="3487595" cy="327859"/>
          </a:xfrm>
          <a:prstGeom prst="rect">
            <a:avLst/>
          </a:prstGeom>
          <a:noFill/>
        </p:spPr>
        <p:txBody>
          <a:bodyPr wrap="square" lIns="0" tIns="0" rIns="0" bIns="0">
            <a:noAutofit/>
          </a:bodyPr>
          <a:lstStyle/>
          <a:p>
            <a:pPr marR="0" lvl="0">
              <a:spcBef>
                <a:spcPts val="0"/>
              </a:spcBef>
              <a:spcAft>
                <a:spcPts val="600"/>
              </a:spcAft>
            </a:pPr>
            <a:r>
              <a:rPr lang="en-US" sz="1200" b="1" dirty="0">
                <a:effectLst/>
                <a:latin typeface="+mj-lt"/>
                <a:ea typeface="Times New Roman" panose="02020603050405020304" pitchFamily="18" charset="0"/>
              </a:rPr>
              <a:t>Identify multidisciplinary team </a:t>
            </a:r>
          </a:p>
          <a:p>
            <a:pPr marR="0" lvl="0">
              <a:spcBef>
                <a:spcPts val="0"/>
              </a:spcBef>
              <a:spcAft>
                <a:spcPts val="300"/>
              </a:spcAft>
            </a:pPr>
            <a:r>
              <a:rPr lang="en-US" sz="1200" dirty="0">
                <a:effectLst/>
                <a:latin typeface="+mj-lt"/>
                <a:ea typeface="Times New Roman" panose="02020603050405020304" pitchFamily="18" charset="0"/>
              </a:rPr>
              <a:t>(clinical, administrative, technology, facilities, etc.)</a:t>
            </a:r>
            <a:endParaRPr lang="en-US" sz="1200" dirty="0">
              <a:effectLst/>
              <a:latin typeface="+mj-lt"/>
              <a:ea typeface="Calibri" panose="020F0502020204030204" pitchFamily="34" charset="0"/>
            </a:endParaRPr>
          </a:p>
        </p:txBody>
      </p:sp>
      <p:sp>
        <p:nvSpPr>
          <p:cNvPr id="12" name="TextBox 11">
            <a:extLst>
              <a:ext uri="{FF2B5EF4-FFF2-40B4-BE49-F238E27FC236}">
                <a16:creationId xmlns:a16="http://schemas.microsoft.com/office/drawing/2014/main" id="{D99327DE-B9E0-B0C7-0FB7-6C52DF5557DC}"/>
              </a:ext>
            </a:extLst>
          </p:cNvPr>
          <p:cNvSpPr txBox="1"/>
          <p:nvPr/>
        </p:nvSpPr>
        <p:spPr>
          <a:xfrm>
            <a:off x="8834741" y="930010"/>
            <a:ext cx="2346527" cy="1865216"/>
          </a:xfrm>
          <a:prstGeom prst="rect">
            <a:avLst/>
          </a:prstGeom>
          <a:noFill/>
        </p:spPr>
        <p:txBody>
          <a:bodyPr wrap="square" lIns="0" tIns="0" rIns="0" bIns="0">
            <a:noAutofit/>
          </a:bodyPr>
          <a:lstStyle/>
          <a:p>
            <a:pPr marL="0" marR="0">
              <a:lnSpc>
                <a:spcPct val="130000"/>
              </a:lnSpc>
              <a:spcBef>
                <a:spcPts val="0"/>
              </a:spcBef>
              <a:spcAft>
                <a:spcPts val="1200"/>
              </a:spcAft>
            </a:pPr>
            <a:r>
              <a:rPr lang="en-US" b="1" dirty="0">
                <a:solidFill>
                  <a:schemeClr val="bg1"/>
                </a:solidFill>
                <a:effectLst/>
                <a:latin typeface="+mj-lt"/>
                <a:ea typeface="Calibri" panose="020F0502020204030204" pitchFamily="34" charset="0"/>
              </a:rPr>
              <a:t>After these BIA steps are complete, the results serve as input into response / recovery planning. </a:t>
            </a:r>
          </a:p>
        </p:txBody>
      </p:sp>
      <p:sp>
        <p:nvSpPr>
          <p:cNvPr id="13" name="TextBox 12">
            <a:extLst>
              <a:ext uri="{FF2B5EF4-FFF2-40B4-BE49-F238E27FC236}">
                <a16:creationId xmlns:a16="http://schemas.microsoft.com/office/drawing/2014/main" id="{F4872EBC-6BD5-17CB-7536-74D71F7ABFC9}"/>
              </a:ext>
            </a:extLst>
          </p:cNvPr>
          <p:cNvSpPr txBox="1"/>
          <p:nvPr/>
        </p:nvSpPr>
        <p:spPr>
          <a:xfrm>
            <a:off x="1329234" y="3490758"/>
            <a:ext cx="7846027" cy="546952"/>
          </a:xfrm>
          <a:prstGeom prst="rect">
            <a:avLst/>
          </a:prstGeom>
          <a:noFill/>
        </p:spPr>
        <p:txBody>
          <a:bodyPr wrap="square" lIns="0" tIns="0" rIns="0" bIns="0">
            <a:noAutofit/>
          </a:bodyPr>
          <a:lstStyle/>
          <a:p>
            <a:pPr marR="0" lvl="0" indent="-228600">
              <a:spcBef>
                <a:spcPts val="0"/>
              </a:spcBef>
              <a:spcAft>
                <a:spcPts val="600"/>
              </a:spcAft>
            </a:pPr>
            <a:r>
              <a:rPr lang="en-US" sz="1200" b="1" dirty="0">
                <a:latin typeface="+mj-lt"/>
              </a:rPr>
              <a:t>Analyze and assess risks / impacts</a:t>
            </a: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Risks: Financial, Clinical, Patient Safety, Operational, Reputational, Compliance </a:t>
            </a:r>
            <a:endParaRPr lang="en-US" sz="1200" dirty="0">
              <a:effectLst/>
              <a:latin typeface="+mj-lt"/>
              <a:ea typeface="Calibri" panose="020F0502020204030204" pitchFamily="34" charset="0"/>
            </a:endParaRP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Impacts: minor, moderate, severe</a:t>
            </a:r>
            <a:endParaRPr lang="en-US" sz="1200" dirty="0">
              <a:effectLst/>
              <a:latin typeface="+mj-lt"/>
              <a:ea typeface="Calibri" panose="020F0502020204030204" pitchFamily="34" charset="0"/>
            </a:endParaRPr>
          </a:p>
        </p:txBody>
      </p:sp>
      <p:sp>
        <p:nvSpPr>
          <p:cNvPr id="14" name="TextBox 13">
            <a:extLst>
              <a:ext uri="{FF2B5EF4-FFF2-40B4-BE49-F238E27FC236}">
                <a16:creationId xmlns:a16="http://schemas.microsoft.com/office/drawing/2014/main" id="{32DDA409-19F5-612A-8E57-4A14988F0D1C}"/>
              </a:ext>
            </a:extLst>
          </p:cNvPr>
          <p:cNvSpPr txBox="1"/>
          <p:nvPr/>
        </p:nvSpPr>
        <p:spPr>
          <a:xfrm>
            <a:off x="1329234" y="4553467"/>
            <a:ext cx="9950988" cy="389993"/>
          </a:xfrm>
          <a:prstGeom prst="rect">
            <a:avLst/>
          </a:prstGeom>
          <a:noFill/>
        </p:spPr>
        <p:txBody>
          <a:bodyPr wrap="square" lIns="0" tIns="0" rIns="0" bIns="0">
            <a:noAutofit/>
          </a:bodyPr>
          <a:lstStyle/>
          <a:p>
            <a:pPr indent="-228600">
              <a:spcAft>
                <a:spcPts val="600"/>
              </a:spcAft>
            </a:pPr>
            <a:r>
              <a:rPr lang="en-US" sz="1200" b="1" dirty="0">
                <a:latin typeface="+mj-lt"/>
              </a:rPr>
              <a:t>Assess dependencies and interdependencies including reliance on vendors, third parties and enabling technology</a:t>
            </a:r>
          </a:p>
          <a:p>
            <a:pPr marL="228600" indent="-228600">
              <a:spcAft>
                <a:spcPts val="300"/>
              </a:spcAft>
              <a:buFont typeface="Symbol" panose="05050102010706020507" pitchFamily="18" charset="2"/>
              <a:buChar char=""/>
            </a:pPr>
            <a:r>
              <a:rPr lang="en-US" sz="1200" dirty="0">
                <a:latin typeface="+mj-lt"/>
              </a:rPr>
              <a:t>Identify Recovery Time Objectives (RTO) and Recovery Point Objectives (RPO) to determine downtime and data loss tolerance</a:t>
            </a:r>
          </a:p>
        </p:txBody>
      </p:sp>
      <p:sp>
        <p:nvSpPr>
          <p:cNvPr id="15" name="TextBox 14">
            <a:extLst>
              <a:ext uri="{FF2B5EF4-FFF2-40B4-BE49-F238E27FC236}">
                <a16:creationId xmlns:a16="http://schemas.microsoft.com/office/drawing/2014/main" id="{9645A629-9DEC-92B3-68AE-27258FC8296A}"/>
              </a:ext>
            </a:extLst>
          </p:cNvPr>
          <p:cNvSpPr txBox="1"/>
          <p:nvPr/>
        </p:nvSpPr>
        <p:spPr>
          <a:xfrm>
            <a:off x="1329234" y="5428927"/>
            <a:ext cx="10009981" cy="959140"/>
          </a:xfrm>
          <a:prstGeom prst="rect">
            <a:avLst/>
          </a:prstGeom>
          <a:noFill/>
        </p:spPr>
        <p:txBody>
          <a:bodyPr wrap="square" lIns="0" tIns="0" rIns="0" bIns="0">
            <a:noAutofit/>
          </a:bodyPr>
          <a:lstStyle/>
          <a:p>
            <a:pPr marR="0" lvl="0" indent="-228600">
              <a:spcBef>
                <a:spcPts val="0"/>
              </a:spcBef>
              <a:spcAft>
                <a:spcPts val="600"/>
              </a:spcAft>
            </a:pPr>
            <a:r>
              <a:rPr lang="en-US" sz="1200" b="1" dirty="0">
                <a:latin typeface="+mj-lt"/>
              </a:rPr>
              <a:t>Report out</a:t>
            </a: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Findings (critical functions, risks and impacts) – System recovery sequence, etc.</a:t>
            </a:r>
            <a:endParaRPr lang="en-US" sz="1200" dirty="0">
              <a:effectLst/>
              <a:latin typeface="+mj-lt"/>
              <a:ea typeface="Calibri" panose="020F0502020204030204" pitchFamily="34" charset="0"/>
            </a:endParaRP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Plan to develop strategies / approach to prevent and mitigate risks</a:t>
            </a:r>
            <a:endParaRPr lang="en-US" sz="1200" dirty="0">
              <a:effectLst/>
              <a:latin typeface="+mj-lt"/>
              <a:ea typeface="Calibri" panose="020F0502020204030204" pitchFamily="34" charset="0"/>
            </a:endParaRPr>
          </a:p>
          <a:p>
            <a:pPr marL="228600" marR="0" lvl="0" indent="-228600">
              <a:spcBef>
                <a:spcPts val="0"/>
              </a:spcBef>
              <a:spcAft>
                <a:spcPts val="300"/>
              </a:spcAft>
              <a:buFont typeface="Symbol" panose="05050102010706020507" pitchFamily="18" charset="2"/>
              <a:buChar char=""/>
            </a:pPr>
            <a:r>
              <a:rPr lang="en-US" sz="1200" dirty="0">
                <a:effectLst/>
                <a:latin typeface="+mj-lt"/>
                <a:ea typeface="Times New Roman" panose="02020603050405020304" pitchFamily="18" charset="0"/>
              </a:rPr>
              <a:t>Plan for next in terms of response / recovery planning (developing response plans, communication plans, downtime procedures, and training)</a:t>
            </a:r>
            <a:endParaRPr lang="en-US" sz="1200" dirty="0">
              <a:effectLst/>
              <a:latin typeface="+mj-lt"/>
              <a:ea typeface="Calibri" panose="020F0502020204030204" pitchFamily="34" charset="0"/>
            </a:endParaRPr>
          </a:p>
        </p:txBody>
      </p:sp>
      <p:sp>
        <p:nvSpPr>
          <p:cNvPr id="16" name="TextBox 15">
            <a:extLst>
              <a:ext uri="{FF2B5EF4-FFF2-40B4-BE49-F238E27FC236}">
                <a16:creationId xmlns:a16="http://schemas.microsoft.com/office/drawing/2014/main" id="{353DD495-627A-86A6-502D-E5DA99CA8E20}"/>
              </a:ext>
            </a:extLst>
          </p:cNvPr>
          <p:cNvSpPr txBox="1"/>
          <p:nvPr/>
        </p:nvSpPr>
        <p:spPr>
          <a:xfrm>
            <a:off x="609600" y="1476634"/>
            <a:ext cx="389026" cy="389829"/>
          </a:xfrm>
          <a:prstGeom prst="ellipse">
            <a:avLst/>
          </a:prstGeom>
          <a:noFill/>
          <a:ln w="19050">
            <a:solidFill>
              <a:schemeClr val="accent5"/>
            </a:solidFill>
          </a:ln>
        </p:spPr>
        <p:txBody>
          <a:bodyPr wrap="square" lIns="0" tIns="0" rIns="0" bIns="0" anchor="ctr" anchorCtr="0">
            <a:noAutofit/>
          </a:bodyPr>
          <a:lstStyle/>
          <a:p>
            <a:pPr marR="0" lvl="0" algn="ctr">
              <a:spcBef>
                <a:spcPts val="0"/>
              </a:spcBef>
              <a:spcAft>
                <a:spcPts val="300"/>
              </a:spcAft>
            </a:pPr>
            <a:r>
              <a:rPr lang="en-US" sz="2000" dirty="0">
                <a:solidFill>
                  <a:schemeClr val="accent5"/>
                </a:solidFill>
                <a:effectLst/>
                <a:latin typeface="+mj-lt"/>
                <a:ea typeface="Times New Roman" panose="02020603050405020304" pitchFamily="18" charset="0"/>
              </a:rPr>
              <a:t>1</a:t>
            </a:r>
            <a:endParaRPr lang="en-US" sz="2000" dirty="0">
              <a:solidFill>
                <a:schemeClr val="accent5"/>
              </a:solidFill>
              <a:effectLst/>
              <a:latin typeface="+mj-lt"/>
              <a:ea typeface="Calibri" panose="020F0502020204030204" pitchFamily="34" charset="0"/>
            </a:endParaRPr>
          </a:p>
        </p:txBody>
      </p:sp>
      <p:sp>
        <p:nvSpPr>
          <p:cNvPr id="17" name="TextBox 16">
            <a:extLst>
              <a:ext uri="{FF2B5EF4-FFF2-40B4-BE49-F238E27FC236}">
                <a16:creationId xmlns:a16="http://schemas.microsoft.com/office/drawing/2014/main" id="{21C098E0-8F17-FE59-904B-2F3DD2657757}"/>
              </a:ext>
            </a:extLst>
          </p:cNvPr>
          <p:cNvSpPr txBox="1"/>
          <p:nvPr/>
        </p:nvSpPr>
        <p:spPr>
          <a:xfrm>
            <a:off x="609600" y="2475252"/>
            <a:ext cx="389026" cy="389829"/>
          </a:xfrm>
          <a:prstGeom prst="ellipse">
            <a:avLst/>
          </a:prstGeom>
          <a:noFill/>
          <a:ln w="19050">
            <a:solidFill>
              <a:schemeClr val="accent5"/>
            </a:solidFill>
          </a:ln>
        </p:spPr>
        <p:txBody>
          <a:bodyPr wrap="square" lIns="0" tIns="0" rIns="0" bIns="0" anchor="ctr" anchorCtr="0">
            <a:noAutofit/>
          </a:bodyPr>
          <a:lstStyle/>
          <a:p>
            <a:pPr marR="0" lvl="0" algn="ctr">
              <a:spcBef>
                <a:spcPts val="0"/>
              </a:spcBef>
              <a:spcAft>
                <a:spcPts val="300"/>
              </a:spcAft>
            </a:pPr>
            <a:r>
              <a:rPr lang="en-US" sz="2000" dirty="0">
                <a:solidFill>
                  <a:schemeClr val="accent5"/>
                </a:solidFill>
                <a:effectLst/>
                <a:latin typeface="+mj-lt"/>
                <a:ea typeface="Times New Roman" panose="02020603050405020304" pitchFamily="18" charset="0"/>
              </a:rPr>
              <a:t>2</a:t>
            </a:r>
            <a:endParaRPr lang="en-US" sz="2000" dirty="0">
              <a:solidFill>
                <a:schemeClr val="accent5"/>
              </a:solidFill>
              <a:effectLst/>
              <a:latin typeface="+mj-lt"/>
              <a:ea typeface="Calibri" panose="020F0502020204030204" pitchFamily="34" charset="0"/>
            </a:endParaRPr>
          </a:p>
        </p:txBody>
      </p:sp>
      <p:sp>
        <p:nvSpPr>
          <p:cNvPr id="18" name="TextBox 17">
            <a:extLst>
              <a:ext uri="{FF2B5EF4-FFF2-40B4-BE49-F238E27FC236}">
                <a16:creationId xmlns:a16="http://schemas.microsoft.com/office/drawing/2014/main" id="{2423A56C-F364-ADFE-8618-1EE28A465F91}"/>
              </a:ext>
            </a:extLst>
          </p:cNvPr>
          <p:cNvSpPr txBox="1"/>
          <p:nvPr/>
        </p:nvSpPr>
        <p:spPr>
          <a:xfrm>
            <a:off x="609600" y="3631039"/>
            <a:ext cx="389026" cy="389829"/>
          </a:xfrm>
          <a:prstGeom prst="ellipse">
            <a:avLst/>
          </a:prstGeom>
          <a:noFill/>
          <a:ln w="19050">
            <a:solidFill>
              <a:schemeClr val="accent5"/>
            </a:solidFill>
          </a:ln>
        </p:spPr>
        <p:txBody>
          <a:bodyPr wrap="square" lIns="0" tIns="0" rIns="0" bIns="0" anchor="ctr" anchorCtr="0">
            <a:noAutofit/>
          </a:bodyPr>
          <a:lstStyle/>
          <a:p>
            <a:pPr marR="0" lvl="0" algn="ctr">
              <a:spcBef>
                <a:spcPts val="0"/>
              </a:spcBef>
              <a:spcAft>
                <a:spcPts val="300"/>
              </a:spcAft>
            </a:pPr>
            <a:r>
              <a:rPr lang="en-US" sz="2000" dirty="0">
                <a:solidFill>
                  <a:schemeClr val="accent5"/>
                </a:solidFill>
                <a:effectLst/>
                <a:latin typeface="+mj-lt"/>
                <a:ea typeface="Times New Roman" panose="02020603050405020304" pitchFamily="18" charset="0"/>
              </a:rPr>
              <a:t>3</a:t>
            </a:r>
            <a:endParaRPr lang="en-US" sz="2000" dirty="0">
              <a:solidFill>
                <a:schemeClr val="accent5"/>
              </a:solidFill>
              <a:effectLst/>
              <a:latin typeface="+mj-lt"/>
              <a:ea typeface="Calibri" panose="020F0502020204030204" pitchFamily="34" charset="0"/>
            </a:endParaRPr>
          </a:p>
        </p:txBody>
      </p:sp>
      <p:sp>
        <p:nvSpPr>
          <p:cNvPr id="19" name="TextBox 18">
            <a:extLst>
              <a:ext uri="{FF2B5EF4-FFF2-40B4-BE49-F238E27FC236}">
                <a16:creationId xmlns:a16="http://schemas.microsoft.com/office/drawing/2014/main" id="{A4BC2776-EA93-9EF3-4548-7B2514C5EF52}"/>
              </a:ext>
            </a:extLst>
          </p:cNvPr>
          <p:cNvSpPr txBox="1"/>
          <p:nvPr/>
        </p:nvSpPr>
        <p:spPr>
          <a:xfrm>
            <a:off x="609600" y="4581528"/>
            <a:ext cx="389026" cy="389829"/>
          </a:xfrm>
          <a:prstGeom prst="ellipse">
            <a:avLst/>
          </a:prstGeom>
          <a:noFill/>
          <a:ln w="19050">
            <a:solidFill>
              <a:schemeClr val="accent5"/>
            </a:solidFill>
          </a:ln>
        </p:spPr>
        <p:txBody>
          <a:bodyPr wrap="square" lIns="0" tIns="0" rIns="0" bIns="0" anchor="ctr" anchorCtr="0">
            <a:noAutofit/>
          </a:bodyPr>
          <a:lstStyle/>
          <a:p>
            <a:pPr marR="0" lvl="0" algn="ctr">
              <a:spcBef>
                <a:spcPts val="0"/>
              </a:spcBef>
              <a:spcAft>
                <a:spcPts val="300"/>
              </a:spcAft>
            </a:pPr>
            <a:r>
              <a:rPr lang="en-US" sz="2000" dirty="0">
                <a:solidFill>
                  <a:schemeClr val="accent5"/>
                </a:solidFill>
                <a:effectLst/>
                <a:latin typeface="+mj-lt"/>
                <a:ea typeface="Times New Roman" panose="02020603050405020304" pitchFamily="18" charset="0"/>
              </a:rPr>
              <a:t>4</a:t>
            </a:r>
            <a:endParaRPr lang="en-US" sz="2000" dirty="0">
              <a:solidFill>
                <a:schemeClr val="accent5"/>
              </a:solidFill>
              <a:effectLst/>
              <a:latin typeface="+mj-lt"/>
              <a:ea typeface="Calibri" panose="020F0502020204030204" pitchFamily="34" charset="0"/>
            </a:endParaRPr>
          </a:p>
        </p:txBody>
      </p:sp>
      <p:sp>
        <p:nvSpPr>
          <p:cNvPr id="20" name="TextBox 19">
            <a:extLst>
              <a:ext uri="{FF2B5EF4-FFF2-40B4-BE49-F238E27FC236}">
                <a16:creationId xmlns:a16="http://schemas.microsoft.com/office/drawing/2014/main" id="{3C4438D3-E99C-9A90-5170-F8E2C7D62E70}"/>
              </a:ext>
            </a:extLst>
          </p:cNvPr>
          <p:cNvSpPr txBox="1"/>
          <p:nvPr/>
        </p:nvSpPr>
        <p:spPr>
          <a:xfrm>
            <a:off x="609600" y="5664368"/>
            <a:ext cx="389026" cy="389829"/>
          </a:xfrm>
          <a:prstGeom prst="ellipse">
            <a:avLst/>
          </a:prstGeom>
          <a:noFill/>
          <a:ln w="19050">
            <a:solidFill>
              <a:schemeClr val="accent5"/>
            </a:solidFill>
          </a:ln>
        </p:spPr>
        <p:txBody>
          <a:bodyPr wrap="square" lIns="0" tIns="0" rIns="0" bIns="0" anchor="ctr" anchorCtr="0">
            <a:noAutofit/>
          </a:bodyPr>
          <a:lstStyle/>
          <a:p>
            <a:pPr marR="0" lvl="0" algn="ctr">
              <a:spcBef>
                <a:spcPts val="0"/>
              </a:spcBef>
              <a:spcAft>
                <a:spcPts val="300"/>
              </a:spcAft>
            </a:pPr>
            <a:r>
              <a:rPr lang="en-US" sz="2000" dirty="0">
                <a:solidFill>
                  <a:schemeClr val="accent5"/>
                </a:solidFill>
                <a:effectLst/>
                <a:latin typeface="+mj-lt"/>
                <a:ea typeface="Times New Roman" panose="02020603050405020304" pitchFamily="18" charset="0"/>
              </a:rPr>
              <a:t>5</a:t>
            </a:r>
            <a:endParaRPr lang="en-US" sz="2000" dirty="0">
              <a:solidFill>
                <a:schemeClr val="accent5"/>
              </a:solidFill>
              <a:effectLst/>
              <a:latin typeface="+mj-lt"/>
              <a:ea typeface="Calibri" panose="020F0502020204030204" pitchFamily="34" charset="0"/>
            </a:endParaRPr>
          </a:p>
        </p:txBody>
      </p:sp>
      <p:pic>
        <p:nvPicPr>
          <p:cNvPr id="23" name="Picture 22" descr="A green square with white dots&#10;&#10;Description automatically generated">
            <a:extLst>
              <a:ext uri="{FF2B5EF4-FFF2-40B4-BE49-F238E27FC236}">
                <a16:creationId xmlns:a16="http://schemas.microsoft.com/office/drawing/2014/main" id="{52D05F79-CED7-752C-331D-04FC83E9B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10344748" y="0"/>
            <a:ext cx="1859284" cy="509017"/>
          </a:xfrm>
          <a:prstGeom prst="rect">
            <a:avLst/>
          </a:prstGeom>
        </p:spPr>
      </p:pic>
      <p:sp>
        <p:nvSpPr>
          <p:cNvPr id="2" name="Title 1">
            <a:extLst>
              <a:ext uri="{FF2B5EF4-FFF2-40B4-BE49-F238E27FC236}">
                <a16:creationId xmlns:a16="http://schemas.microsoft.com/office/drawing/2014/main" id="{B682EFE1-DC29-F961-0794-93D46D56FD82}"/>
              </a:ext>
            </a:extLst>
          </p:cNvPr>
          <p:cNvSpPr txBox="1">
            <a:spLocks/>
          </p:cNvSpPr>
          <p:nvPr/>
        </p:nvSpPr>
        <p:spPr>
          <a:xfrm>
            <a:off x="447675" y="606661"/>
            <a:ext cx="7584804" cy="50482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800" b="1" dirty="0"/>
              <a:t>Conduct a Business Impact Analysis (BIA)</a:t>
            </a:r>
          </a:p>
        </p:txBody>
      </p:sp>
    </p:spTree>
    <p:extLst>
      <p:ext uri="{BB962C8B-B14F-4D97-AF65-F5344CB8AC3E}">
        <p14:creationId xmlns:p14="http://schemas.microsoft.com/office/powerpoint/2010/main" val="422824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estion mark boxes">
            <a:extLst>
              <a:ext uri="{FF2B5EF4-FFF2-40B4-BE49-F238E27FC236}">
                <a16:creationId xmlns:a16="http://schemas.microsoft.com/office/drawing/2014/main" id="{F0F9DA51-B704-9397-61B7-EB288E08B4A8}"/>
              </a:ext>
            </a:extLst>
          </p:cNvPr>
          <p:cNvPicPr>
            <a:picLocks noChangeAspect="1"/>
          </p:cNvPicPr>
          <p:nvPr/>
        </p:nvPicPr>
        <p:blipFill rotWithShape="1">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5000" contrast="-47000"/>
                    </a14:imgEffect>
                  </a14:imgLayer>
                </a14:imgProps>
              </a:ext>
              <a:ext uri="{28A0092B-C50C-407E-A947-70E740481C1C}">
                <a14:useLocalDpi xmlns:a14="http://schemas.microsoft.com/office/drawing/2010/main"/>
              </a:ext>
            </a:extLst>
          </a:blip>
          <a:srcRect l="1393" r="64681"/>
          <a:stretch/>
        </p:blipFill>
        <p:spPr>
          <a:xfrm>
            <a:off x="-1" y="0"/>
            <a:ext cx="4136065" cy="6858000"/>
          </a:xfrm>
          <a:prstGeom prst="rect">
            <a:avLst/>
          </a:prstGeom>
        </p:spPr>
      </p:pic>
      <p:sp>
        <p:nvSpPr>
          <p:cNvPr id="2" name="Text Placeholder 1">
            <a:extLst>
              <a:ext uri="{FF2B5EF4-FFF2-40B4-BE49-F238E27FC236}">
                <a16:creationId xmlns:a16="http://schemas.microsoft.com/office/drawing/2014/main" id="{50EF8D2A-1872-47C7-580E-D31445487DF4}"/>
              </a:ext>
            </a:extLst>
          </p:cNvPr>
          <p:cNvSpPr>
            <a:spLocks noGrp="1"/>
          </p:cNvSpPr>
          <p:nvPr>
            <p:ph type="body" sz="quarter" idx="12"/>
          </p:nvPr>
        </p:nvSpPr>
        <p:spPr>
          <a:xfrm>
            <a:off x="4842117" y="1714911"/>
            <a:ext cx="6698241" cy="3225496"/>
          </a:xfrm>
        </p:spPr>
        <p:txBody>
          <a:bodyPr/>
          <a:lstStyle/>
          <a:p>
            <a:pPr marL="0" indent="0">
              <a:lnSpc>
                <a:spcPct val="110000"/>
              </a:lnSpc>
              <a:spcBef>
                <a:spcPts val="0"/>
              </a:spcBef>
              <a:spcAft>
                <a:spcPts val="2400"/>
              </a:spcAft>
              <a:buNone/>
            </a:pPr>
            <a:r>
              <a:rPr lang="en-US" sz="2000" dirty="0">
                <a:latin typeface="Arial" panose="020B0604020202020204" pitchFamily="34" charset="0"/>
                <a:cs typeface="Arial" panose="020B0604020202020204" pitchFamily="34" charset="0"/>
              </a:rPr>
              <a:t>We need to take a “when” not “if”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mind-set given the current environment.</a:t>
            </a:r>
          </a:p>
          <a:p>
            <a:pPr marL="0" indent="0">
              <a:lnSpc>
                <a:spcPct val="110000"/>
              </a:lnSpc>
              <a:spcAft>
                <a:spcPts val="2400"/>
              </a:spcAft>
              <a:buNone/>
            </a:pPr>
            <a:r>
              <a:rPr lang="en-US" sz="2000" dirty="0">
                <a:latin typeface="Arial" panose="020B0604020202020204" pitchFamily="34" charset="0"/>
                <a:cs typeface="Arial" panose="020B0604020202020204" pitchFamily="34" charset="0"/>
              </a:rPr>
              <a:t>Cyber attacks present a serious threat to our mission and our </a:t>
            </a:r>
            <a:r>
              <a:rPr lang="en-US" dirty="0">
                <a:cs typeface="Arial" panose="020B0604020202020204" pitchFamily="34" charset="0"/>
              </a:rPr>
              <a:t>community, and we must protect ourselves.</a:t>
            </a:r>
          </a:p>
          <a:p>
            <a:pPr marL="0" indent="0">
              <a:lnSpc>
                <a:spcPct val="110000"/>
              </a:lnSpc>
              <a:spcAft>
                <a:spcPts val="2400"/>
              </a:spcAft>
              <a:buNone/>
            </a:pPr>
            <a:r>
              <a:rPr lang="en-US" dirty="0">
                <a:cs typeface="Arial" panose="020B0604020202020204" pitchFamily="34" charset="0"/>
              </a:rPr>
              <a:t>Existing and </a:t>
            </a:r>
            <a:r>
              <a:rPr lang="en-US" b="1" dirty="0">
                <a:cs typeface="Arial" panose="020B0604020202020204" pitchFamily="34" charset="0"/>
              </a:rPr>
              <a:t>imminent regulation</a:t>
            </a:r>
            <a:r>
              <a:rPr lang="en-US" dirty="0">
                <a:cs typeface="Arial" panose="020B0604020202020204" pitchFamily="34" charset="0"/>
              </a:rPr>
              <a:t> / compliance requirements will continue to mandate proactive measures. </a:t>
            </a:r>
          </a:p>
          <a:p>
            <a:pPr marL="0" indent="0">
              <a:lnSpc>
                <a:spcPct val="110000"/>
              </a:lnSpc>
              <a:spcAft>
                <a:spcPts val="2400"/>
              </a:spcAft>
              <a:buNone/>
            </a:pPr>
            <a:r>
              <a:rPr lang="en-US" i="1" dirty="0">
                <a:cs typeface="Arial" panose="020B0604020202020204" pitchFamily="34" charset="0"/>
              </a:rPr>
              <a:t>We need to look at compliance more strategically.</a:t>
            </a:r>
            <a:endParaRPr lang="en-US" i="1" dirty="0"/>
          </a:p>
        </p:txBody>
      </p:sp>
      <p:pic>
        <p:nvPicPr>
          <p:cNvPr id="4" name="Picture 3" descr="A green square with white dots&#10;&#10;Description automatically generated">
            <a:extLst>
              <a:ext uri="{FF2B5EF4-FFF2-40B4-BE49-F238E27FC236}">
                <a16:creationId xmlns:a16="http://schemas.microsoft.com/office/drawing/2014/main" id="{447BF6E7-6BE3-9A5D-93C4-BD0B206574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32716" y="6348983"/>
            <a:ext cx="1859284" cy="509017"/>
          </a:xfrm>
          <a:prstGeom prst="rect">
            <a:avLst/>
          </a:prstGeom>
        </p:spPr>
      </p:pic>
      <p:sp>
        <p:nvSpPr>
          <p:cNvPr id="5" name="Content Placeholder 2">
            <a:extLst>
              <a:ext uri="{FF2B5EF4-FFF2-40B4-BE49-F238E27FC236}">
                <a16:creationId xmlns:a16="http://schemas.microsoft.com/office/drawing/2014/main" id="{ADAA27B7-9098-47E1-4F8A-3EA8CC699FC8}"/>
              </a:ext>
            </a:extLst>
          </p:cNvPr>
          <p:cNvSpPr txBox="1">
            <a:spLocks/>
          </p:cNvSpPr>
          <p:nvPr/>
        </p:nvSpPr>
        <p:spPr>
          <a:xfrm>
            <a:off x="1006048" y="2373278"/>
            <a:ext cx="2960914" cy="1635198"/>
          </a:xfrm>
          <a:prstGeom prst="rect">
            <a:avLst/>
          </a:prstGeom>
        </p:spPr>
        <p:txBody>
          <a:bodyPr vert="horz" lIns="0" tIns="0" rIns="0" bIns="0"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Aft>
                <a:spcPts val="0"/>
              </a:spcAft>
              <a:buFont typeface="Arial" panose="020B0604020202020204" pitchFamily="34" charset="0"/>
              <a:buNone/>
            </a:pPr>
            <a:r>
              <a:rPr lang="en-US" sz="6600" b="1" dirty="0">
                <a:solidFill>
                  <a:schemeClr val="bg1"/>
                </a:solidFill>
              </a:rPr>
              <a:t>What now?</a:t>
            </a:r>
          </a:p>
        </p:txBody>
      </p:sp>
      <p:cxnSp>
        <p:nvCxnSpPr>
          <p:cNvPr id="12" name="Straight Arrow Connector 11">
            <a:extLst>
              <a:ext uri="{FF2B5EF4-FFF2-40B4-BE49-F238E27FC236}">
                <a16:creationId xmlns:a16="http://schemas.microsoft.com/office/drawing/2014/main" id="{8614064A-1C90-B223-ADBE-F64CD88155EF}"/>
              </a:ext>
            </a:extLst>
          </p:cNvPr>
          <p:cNvCxnSpPr/>
          <p:nvPr/>
        </p:nvCxnSpPr>
        <p:spPr>
          <a:xfrm>
            <a:off x="4140369" y="1860698"/>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EA66EBC-1EAB-EC7E-3D14-9728DB2AD6CD}"/>
              </a:ext>
            </a:extLst>
          </p:cNvPr>
          <p:cNvCxnSpPr/>
          <p:nvPr/>
        </p:nvCxnSpPr>
        <p:spPr>
          <a:xfrm>
            <a:off x="4140369" y="2828260"/>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1852A44-D1E9-7DE6-87F2-813C8F7EE21E}"/>
              </a:ext>
            </a:extLst>
          </p:cNvPr>
          <p:cNvCxnSpPr/>
          <p:nvPr/>
        </p:nvCxnSpPr>
        <p:spPr>
          <a:xfrm>
            <a:off x="4140369" y="3806456"/>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086C905-C465-773B-1B15-B5E43A15C63D}"/>
              </a:ext>
            </a:extLst>
          </p:cNvPr>
          <p:cNvCxnSpPr/>
          <p:nvPr/>
        </p:nvCxnSpPr>
        <p:spPr>
          <a:xfrm>
            <a:off x="4140369" y="4784652"/>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5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306BEC-7B7F-C26C-B50E-162EE88CD7F7}"/>
              </a:ext>
            </a:extLst>
          </p:cNvPr>
          <p:cNvSpPr/>
          <p:nvPr/>
        </p:nvSpPr>
        <p:spPr>
          <a:xfrm>
            <a:off x="-13989" y="-11097"/>
            <a:ext cx="12205989" cy="2924417"/>
          </a:xfrm>
          <a:prstGeom prst="rect">
            <a:avLst/>
          </a:prstGeom>
          <a:solidFill>
            <a:srgbClr val="6080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FBD8EAC2-27C4-CD14-BA64-4C6320FB83C9}"/>
              </a:ext>
            </a:extLst>
          </p:cNvPr>
          <p:cNvSpPr/>
          <p:nvPr/>
        </p:nvSpPr>
        <p:spPr>
          <a:xfrm>
            <a:off x="3725703" y="2414471"/>
            <a:ext cx="964028" cy="96402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4451818-747C-394A-4FDF-93640D91C018}"/>
              </a:ext>
            </a:extLst>
          </p:cNvPr>
          <p:cNvSpPr/>
          <p:nvPr/>
        </p:nvSpPr>
        <p:spPr>
          <a:xfrm>
            <a:off x="5454922" y="2414471"/>
            <a:ext cx="964028" cy="96402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7C5B397-E6EA-D070-6DB4-46BA5FDF549F}"/>
              </a:ext>
            </a:extLst>
          </p:cNvPr>
          <p:cNvSpPr/>
          <p:nvPr/>
        </p:nvSpPr>
        <p:spPr>
          <a:xfrm>
            <a:off x="7211304" y="2414471"/>
            <a:ext cx="964028" cy="96402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0F4AF21-755A-0AB1-C4EB-AB3BD6026F41}"/>
              </a:ext>
            </a:extLst>
          </p:cNvPr>
          <p:cNvSpPr/>
          <p:nvPr/>
        </p:nvSpPr>
        <p:spPr>
          <a:xfrm>
            <a:off x="9112541" y="2414471"/>
            <a:ext cx="964028" cy="96402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1BD4D37-8DC3-3C05-FFC2-41E28C86F196}"/>
              </a:ext>
            </a:extLst>
          </p:cNvPr>
          <p:cNvSpPr/>
          <p:nvPr/>
        </p:nvSpPr>
        <p:spPr>
          <a:xfrm>
            <a:off x="2016829" y="2414471"/>
            <a:ext cx="964028" cy="96402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525BEF-79C2-F865-F2B1-4CA237FABF4D}"/>
              </a:ext>
            </a:extLst>
          </p:cNvPr>
          <p:cNvSpPr>
            <a:spLocks noGrp="1"/>
          </p:cNvSpPr>
          <p:nvPr>
            <p:ph type="title"/>
          </p:nvPr>
        </p:nvSpPr>
        <p:spPr>
          <a:xfrm>
            <a:off x="0" y="604153"/>
            <a:ext cx="12192000" cy="531254"/>
          </a:xfrm>
        </p:spPr>
        <p:txBody>
          <a:bodyPr>
            <a:normAutofit/>
          </a:bodyPr>
          <a:lstStyle/>
          <a:p>
            <a:pPr algn="ctr"/>
            <a:r>
              <a:rPr lang="en-US" sz="3600" b="1" dirty="0">
                <a:solidFill>
                  <a:schemeClr val="bg1"/>
                </a:solidFill>
                <a:latin typeface="Arial" panose="020B0604020202020204" pitchFamily="34" charset="0"/>
                <a:cs typeface="Arial" panose="020B0604020202020204" pitchFamily="34" charset="0"/>
              </a:rPr>
              <a:t>Compliance as a Strategic Asset </a:t>
            </a:r>
          </a:p>
        </p:txBody>
      </p:sp>
      <p:sp>
        <p:nvSpPr>
          <p:cNvPr id="9" name="Content Placeholder 2">
            <a:extLst>
              <a:ext uri="{FF2B5EF4-FFF2-40B4-BE49-F238E27FC236}">
                <a16:creationId xmlns:a16="http://schemas.microsoft.com/office/drawing/2014/main" id="{D8ADBB2C-0229-1F1E-22ED-E2003615C777}"/>
              </a:ext>
            </a:extLst>
          </p:cNvPr>
          <p:cNvSpPr txBox="1">
            <a:spLocks/>
          </p:cNvSpPr>
          <p:nvPr/>
        </p:nvSpPr>
        <p:spPr>
          <a:xfrm>
            <a:off x="-13989" y="1302368"/>
            <a:ext cx="12191999" cy="48518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400" dirty="0">
                <a:solidFill>
                  <a:schemeClr val="bg1"/>
                </a:solidFill>
                <a:latin typeface="Arial" panose="020B0604020202020204" pitchFamily="34" charset="0"/>
                <a:cs typeface="Arial" panose="020B0604020202020204" pitchFamily="34" charset="0"/>
              </a:rPr>
              <a:t>Proposed New York State regulations for hospitals center on key areas.</a:t>
            </a:r>
          </a:p>
          <a:p>
            <a:pPr marL="0" indent="0" algn="ctr">
              <a:lnSpc>
                <a:spcPct val="120000"/>
              </a:lnSpc>
              <a:spcBef>
                <a:spcPts val="0"/>
              </a:spcBef>
              <a:buNone/>
            </a:pPr>
            <a:r>
              <a:rPr lang="en-US" sz="1400" dirty="0">
                <a:solidFill>
                  <a:schemeClr val="bg1"/>
                </a:solidFill>
                <a:latin typeface="Arial" panose="020B0604020202020204" pitchFamily="34" charset="0"/>
                <a:ea typeface="Calibri"/>
                <a:cs typeface="Arial" panose="020B0604020202020204" pitchFamily="34" charset="0"/>
              </a:rPr>
              <a:t>Take action to mitigate risk in these key areas:</a:t>
            </a:r>
          </a:p>
        </p:txBody>
      </p:sp>
      <p:sp>
        <p:nvSpPr>
          <p:cNvPr id="17" name="Content Placeholder 2">
            <a:extLst>
              <a:ext uri="{FF2B5EF4-FFF2-40B4-BE49-F238E27FC236}">
                <a16:creationId xmlns:a16="http://schemas.microsoft.com/office/drawing/2014/main" id="{64DAFC73-AFAA-CF15-4F8F-F63CD540F405}"/>
              </a:ext>
            </a:extLst>
          </p:cNvPr>
          <p:cNvSpPr txBox="1">
            <a:spLocks/>
          </p:cNvSpPr>
          <p:nvPr/>
        </p:nvSpPr>
        <p:spPr>
          <a:xfrm>
            <a:off x="1770482" y="3614170"/>
            <a:ext cx="1600200" cy="121419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spcAft>
                <a:spcPts val="600"/>
              </a:spcAft>
            </a:pPr>
            <a:r>
              <a:rPr lang="en-US" sz="1400" dirty="0">
                <a:latin typeface="Arial" panose="020B0604020202020204" pitchFamily="34" charset="0"/>
                <a:ea typeface="Calibri"/>
                <a:cs typeface="Arial" panose="020B0604020202020204" pitchFamily="34" charset="0"/>
              </a:rPr>
              <a:t>Risk Assessment Policies</a:t>
            </a:r>
          </a:p>
          <a:p>
            <a:pPr marL="171450" indent="-171450">
              <a:lnSpc>
                <a:spcPct val="100000"/>
              </a:lnSpc>
              <a:spcBef>
                <a:spcPts val="0"/>
              </a:spcBef>
              <a:spcAft>
                <a:spcPts val="600"/>
              </a:spcAft>
            </a:pPr>
            <a:r>
              <a:rPr lang="en-US" sz="1400" dirty="0">
                <a:latin typeface="Arial" panose="020B0604020202020204" pitchFamily="34" charset="0"/>
                <a:ea typeface="Calibri"/>
                <a:cs typeface="Arial" panose="020B0604020202020204" pitchFamily="34" charset="0"/>
              </a:rPr>
              <a:t>Cyber Program</a:t>
            </a:r>
          </a:p>
          <a:p>
            <a:pPr marL="171450" indent="-171450">
              <a:lnSpc>
                <a:spcPct val="100000"/>
              </a:lnSpc>
              <a:spcBef>
                <a:spcPts val="0"/>
              </a:spcBef>
              <a:spcAft>
                <a:spcPts val="600"/>
              </a:spcAft>
            </a:pPr>
            <a:r>
              <a:rPr lang="en-US" sz="1400" dirty="0">
                <a:latin typeface="Arial" panose="020B0604020202020204" pitchFamily="34" charset="0"/>
                <a:ea typeface="Calibri"/>
                <a:cs typeface="Arial" panose="020B0604020202020204" pitchFamily="34" charset="0"/>
              </a:rPr>
              <a:t>CISO</a:t>
            </a:r>
          </a:p>
        </p:txBody>
      </p:sp>
      <p:sp>
        <p:nvSpPr>
          <p:cNvPr id="18" name="Content Placeholder 2">
            <a:extLst>
              <a:ext uri="{FF2B5EF4-FFF2-40B4-BE49-F238E27FC236}">
                <a16:creationId xmlns:a16="http://schemas.microsoft.com/office/drawing/2014/main" id="{0BC7E9A7-107D-784D-218A-B7D9C346A6D5}"/>
              </a:ext>
            </a:extLst>
          </p:cNvPr>
          <p:cNvSpPr txBox="1">
            <a:spLocks/>
          </p:cNvSpPr>
          <p:nvPr/>
        </p:nvSpPr>
        <p:spPr>
          <a:xfrm>
            <a:off x="3725703" y="3614170"/>
            <a:ext cx="1053671" cy="56078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r>
              <a:rPr lang="en-US" sz="1400" dirty="0">
                <a:latin typeface="Arial" panose="020B0604020202020204" pitchFamily="34" charset="0"/>
                <a:cs typeface="Arial" panose="020B0604020202020204" pitchFamily="34" charset="0"/>
              </a:rPr>
              <a:t>Vendor Risk Management </a:t>
            </a:r>
            <a:endParaRPr lang="en-US" sz="1400" dirty="0">
              <a:latin typeface="Arial" panose="020B0604020202020204" pitchFamily="34" charset="0"/>
              <a:ea typeface="Calibri"/>
              <a:cs typeface="Arial" panose="020B0604020202020204" pitchFamily="34" charset="0"/>
            </a:endParaRPr>
          </a:p>
        </p:txBody>
      </p:sp>
      <p:sp>
        <p:nvSpPr>
          <p:cNvPr id="19" name="Content Placeholder 2">
            <a:extLst>
              <a:ext uri="{FF2B5EF4-FFF2-40B4-BE49-F238E27FC236}">
                <a16:creationId xmlns:a16="http://schemas.microsoft.com/office/drawing/2014/main" id="{C6359F38-8C5F-DE30-C3A8-5A3450018801}"/>
              </a:ext>
            </a:extLst>
          </p:cNvPr>
          <p:cNvSpPr txBox="1">
            <a:spLocks/>
          </p:cNvSpPr>
          <p:nvPr/>
        </p:nvSpPr>
        <p:spPr>
          <a:xfrm>
            <a:off x="5448485" y="3614170"/>
            <a:ext cx="1297080" cy="137489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400" dirty="0">
                <a:latin typeface="Arial"/>
                <a:ea typeface="Calibri"/>
                <a:cs typeface="Arial"/>
              </a:rPr>
              <a:t>Technical </a:t>
            </a:r>
            <a:r>
              <a:rPr lang="en-US" sz="1400" dirty="0">
                <a:latin typeface="Arial"/>
                <a:cs typeface="Arial"/>
              </a:rPr>
              <a:t>considerations:</a:t>
            </a:r>
          </a:p>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MFA</a:t>
            </a:r>
          </a:p>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V&amp;P</a:t>
            </a:r>
          </a:p>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Audit Trails</a:t>
            </a:r>
          </a:p>
          <a:p>
            <a:pPr lvl="1">
              <a:buFont typeface="Arial" panose="020B0604020202020204" pitchFamily="34" charset="0"/>
              <a:buAutoNum type="arabicPeriod"/>
            </a:pPr>
            <a:endParaRPr lang="en-US" sz="1400" dirty="0">
              <a:latin typeface="Arial" panose="020B0604020202020204" pitchFamily="34" charset="0"/>
              <a:ea typeface="Calibri"/>
              <a:cs typeface="Arial" panose="020B0604020202020204" pitchFamily="34" charset="0"/>
            </a:endParaRPr>
          </a:p>
          <a:p>
            <a:pPr lvl="1">
              <a:buFont typeface="Arial" panose="020B0604020202020204" pitchFamily="34" charset="0"/>
              <a:buAutoNum type="arabicPeriod"/>
            </a:pPr>
            <a:endParaRPr lang="en-US" sz="1400" dirty="0">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endParaRPr lang="en-US" sz="1400" dirty="0">
              <a:latin typeface="Arial" panose="020B0604020202020204" pitchFamily="34" charset="0"/>
              <a:ea typeface="Calibri"/>
              <a:cs typeface="Arial" panose="020B0604020202020204" pitchFamily="34" charset="0"/>
            </a:endParaRPr>
          </a:p>
          <a:p>
            <a:endParaRPr lang="en-US" sz="1400" i="1" dirty="0">
              <a:latin typeface="Arial" panose="020B0604020202020204" pitchFamily="34" charset="0"/>
              <a:ea typeface="Calibri"/>
              <a:cs typeface="Arial" panose="020B0604020202020204" pitchFamily="34" charset="0"/>
            </a:endParaRPr>
          </a:p>
          <a:p>
            <a:endParaRPr lang="en-US" sz="1400" dirty="0">
              <a:latin typeface="Arial" panose="020B0604020202020204" pitchFamily="34" charset="0"/>
              <a:ea typeface="Calibri"/>
              <a:cs typeface="Arial" panose="020B0604020202020204" pitchFamily="34" charset="0"/>
            </a:endParaRPr>
          </a:p>
          <a:p>
            <a:endParaRPr lang="en-US" sz="1400" dirty="0">
              <a:latin typeface="Arial" panose="020B0604020202020204" pitchFamily="34" charset="0"/>
              <a:ea typeface="Calibri"/>
              <a:cs typeface="Arial" panose="020B0604020202020204" pitchFamily="34" charset="0"/>
            </a:endParaRPr>
          </a:p>
          <a:p>
            <a:endParaRPr lang="en-US" sz="1400" dirty="0">
              <a:latin typeface="Arial" panose="020B0604020202020204" pitchFamily="34" charset="0"/>
              <a:ea typeface="Calibri"/>
              <a:cs typeface="Arial" panose="020B0604020202020204" pitchFamily="34" charset="0"/>
            </a:endParaRPr>
          </a:p>
          <a:p>
            <a:endParaRPr lang="en-US" sz="1400" dirty="0">
              <a:latin typeface="Arial" panose="020B0604020202020204" pitchFamily="34" charset="0"/>
              <a:ea typeface="Calibri"/>
              <a:cs typeface="Arial" panose="020B0604020202020204" pitchFamily="34" charset="0"/>
            </a:endParaRPr>
          </a:p>
        </p:txBody>
      </p:sp>
      <p:sp>
        <p:nvSpPr>
          <p:cNvPr id="20" name="Content Placeholder 2">
            <a:extLst>
              <a:ext uri="{FF2B5EF4-FFF2-40B4-BE49-F238E27FC236}">
                <a16:creationId xmlns:a16="http://schemas.microsoft.com/office/drawing/2014/main" id="{278C3DFE-B2BA-E5A6-35E2-2EDC02D06928}"/>
              </a:ext>
            </a:extLst>
          </p:cNvPr>
          <p:cNvSpPr txBox="1">
            <a:spLocks/>
          </p:cNvSpPr>
          <p:nvPr/>
        </p:nvSpPr>
        <p:spPr>
          <a:xfrm>
            <a:off x="9144532" y="3614169"/>
            <a:ext cx="1120740" cy="101834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Business Continuity</a:t>
            </a:r>
          </a:p>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Incident Response</a:t>
            </a:r>
            <a:endParaRPr lang="en-US" sz="1400" dirty="0">
              <a:latin typeface="Arial" panose="020B0604020202020204" pitchFamily="34" charset="0"/>
              <a:ea typeface="Calibri"/>
              <a:cs typeface="Arial" panose="020B0604020202020204" pitchFamily="34" charset="0"/>
            </a:endParaRPr>
          </a:p>
        </p:txBody>
      </p:sp>
      <p:sp>
        <p:nvSpPr>
          <p:cNvPr id="21" name="Content Placeholder 2">
            <a:extLst>
              <a:ext uri="{FF2B5EF4-FFF2-40B4-BE49-F238E27FC236}">
                <a16:creationId xmlns:a16="http://schemas.microsoft.com/office/drawing/2014/main" id="{620F2C8A-8B8F-8551-BD25-E0C77BEC7E7E}"/>
              </a:ext>
            </a:extLst>
          </p:cNvPr>
          <p:cNvSpPr txBox="1">
            <a:spLocks/>
          </p:cNvSpPr>
          <p:nvPr/>
        </p:nvSpPr>
        <p:spPr>
          <a:xfrm>
            <a:off x="7031494" y="3614170"/>
            <a:ext cx="1408692" cy="121419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Personnel and skills required</a:t>
            </a:r>
          </a:p>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Training</a:t>
            </a:r>
          </a:p>
          <a:p>
            <a:pPr marL="171450" indent="-171450">
              <a:lnSpc>
                <a:spcPct val="100000"/>
              </a:lnSpc>
              <a:spcBef>
                <a:spcPts val="0"/>
              </a:spcBef>
              <a:spcAft>
                <a:spcPts val="600"/>
              </a:spcAft>
            </a:pPr>
            <a:r>
              <a:rPr lang="en-US" sz="1400" dirty="0">
                <a:latin typeface="Arial" panose="020B0604020202020204" pitchFamily="34" charset="0"/>
                <a:cs typeface="Arial" panose="020B0604020202020204" pitchFamily="34" charset="0"/>
              </a:rPr>
              <a:t> Monitoring</a:t>
            </a:r>
            <a:endParaRPr lang="en-US" sz="1400" dirty="0">
              <a:latin typeface="Arial" panose="020B0604020202020204" pitchFamily="34" charset="0"/>
              <a:ea typeface="Calibri"/>
              <a:cs typeface="Arial" panose="020B0604020202020204" pitchFamily="34" charset="0"/>
            </a:endParaRPr>
          </a:p>
        </p:txBody>
      </p:sp>
      <p:sp>
        <p:nvSpPr>
          <p:cNvPr id="23" name="TextBox 22">
            <a:extLst>
              <a:ext uri="{FF2B5EF4-FFF2-40B4-BE49-F238E27FC236}">
                <a16:creationId xmlns:a16="http://schemas.microsoft.com/office/drawing/2014/main" id="{DF28359F-502E-0621-109B-83F30973E2E7}"/>
              </a:ext>
            </a:extLst>
          </p:cNvPr>
          <p:cNvSpPr txBox="1"/>
          <p:nvPr/>
        </p:nvSpPr>
        <p:spPr>
          <a:xfrm>
            <a:off x="1938158" y="5435048"/>
            <a:ext cx="8315684" cy="584775"/>
          </a:xfrm>
          <a:prstGeom prst="rect">
            <a:avLst/>
          </a:prstGeom>
          <a:noFill/>
        </p:spPr>
        <p:txBody>
          <a:bodyPr wrap="square" lIns="0" tIns="0" rIns="0" bIns="0">
            <a:noAutofit/>
          </a:bodyPr>
          <a:lstStyle/>
          <a:p>
            <a:pPr algn="ctr">
              <a:lnSpc>
                <a:spcPct val="120000"/>
              </a:lnSpc>
            </a:pPr>
            <a:r>
              <a:rPr lang="en-US" sz="2400" b="1" baseline="3000" dirty="0">
                <a:latin typeface="Arial" panose="020B0604020202020204" pitchFamily="34" charset="0"/>
                <a:cs typeface="Arial" panose="020B0604020202020204" pitchFamily="34" charset="0"/>
              </a:rPr>
              <a:t>Compliance is not just a legal necessity but a strategic advantage in protecting patients and data and maintains operational integrity in the face of a crisis. </a:t>
            </a:r>
          </a:p>
        </p:txBody>
      </p:sp>
      <p:pic>
        <p:nvPicPr>
          <p:cNvPr id="28" name="Graphic 27" descr="Internet outline">
            <a:extLst>
              <a:ext uri="{FF2B5EF4-FFF2-40B4-BE49-F238E27FC236}">
                <a16:creationId xmlns:a16="http://schemas.microsoft.com/office/drawing/2014/main" id="{72D7311B-3D76-7C22-BD23-6918B48688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12609" y="2493100"/>
            <a:ext cx="768642" cy="768642"/>
          </a:xfrm>
          <a:prstGeom prst="rect">
            <a:avLst/>
          </a:prstGeom>
        </p:spPr>
      </p:pic>
      <p:pic>
        <p:nvPicPr>
          <p:cNvPr id="30" name="Graphic 29" descr="Vlog outline">
            <a:extLst>
              <a:ext uri="{FF2B5EF4-FFF2-40B4-BE49-F238E27FC236}">
                <a16:creationId xmlns:a16="http://schemas.microsoft.com/office/drawing/2014/main" id="{B851D889-48FA-9B46-C360-5959F1B02BB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2368" y="2562692"/>
            <a:ext cx="674739" cy="674739"/>
          </a:xfrm>
          <a:prstGeom prst="rect">
            <a:avLst/>
          </a:prstGeom>
        </p:spPr>
      </p:pic>
      <p:pic>
        <p:nvPicPr>
          <p:cNvPr id="40" name="Graphic 39" descr="Continuous Improvement outline">
            <a:extLst>
              <a:ext uri="{FF2B5EF4-FFF2-40B4-BE49-F238E27FC236}">
                <a16:creationId xmlns:a16="http://schemas.microsoft.com/office/drawing/2014/main" id="{77711AAE-273B-3E28-02F0-DBA33061626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22243" y="2538365"/>
            <a:ext cx="753384" cy="753384"/>
          </a:xfrm>
          <a:prstGeom prst="rect">
            <a:avLst/>
          </a:prstGeom>
        </p:spPr>
      </p:pic>
      <p:pic>
        <p:nvPicPr>
          <p:cNvPr id="42" name="Graphic 41" descr="Handshake outline">
            <a:extLst>
              <a:ext uri="{FF2B5EF4-FFF2-40B4-BE49-F238E27FC236}">
                <a16:creationId xmlns:a16="http://schemas.microsoft.com/office/drawing/2014/main" id="{5E024EB6-6F24-0F58-16C1-70BA50D68FF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35203" y="2554959"/>
            <a:ext cx="736789" cy="736789"/>
          </a:xfrm>
          <a:prstGeom prst="rect">
            <a:avLst/>
          </a:prstGeom>
        </p:spPr>
      </p:pic>
      <p:pic>
        <p:nvPicPr>
          <p:cNvPr id="46" name="Graphic 45" descr="Checklist outline">
            <a:extLst>
              <a:ext uri="{FF2B5EF4-FFF2-40B4-BE49-F238E27FC236}">
                <a16:creationId xmlns:a16="http://schemas.microsoft.com/office/drawing/2014/main" id="{4DE71998-E800-78C2-7BFB-EE016A53B47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590610" y="2551065"/>
            <a:ext cx="686366" cy="686366"/>
          </a:xfrm>
          <a:prstGeom prst="rect">
            <a:avLst/>
          </a:prstGeom>
        </p:spPr>
      </p:pic>
    </p:spTree>
    <p:extLst>
      <p:ext uri="{BB962C8B-B14F-4D97-AF65-F5344CB8AC3E}">
        <p14:creationId xmlns:p14="http://schemas.microsoft.com/office/powerpoint/2010/main" val="321994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B9865A-D2E5-739A-FD4B-B8F32D3F6485}"/>
              </a:ext>
            </a:extLst>
          </p:cNvPr>
          <p:cNvSpPr/>
          <p:nvPr/>
        </p:nvSpPr>
        <p:spPr>
          <a:xfrm>
            <a:off x="0" y="0"/>
            <a:ext cx="7748337" cy="6858000"/>
          </a:xfrm>
          <a:prstGeom prst="rect">
            <a:avLst/>
          </a:prstGeom>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ADAA27B7-9098-47E1-4F8A-3EA8CC699FC8}"/>
              </a:ext>
            </a:extLst>
          </p:cNvPr>
          <p:cNvSpPr txBox="1">
            <a:spLocks/>
          </p:cNvSpPr>
          <p:nvPr/>
        </p:nvSpPr>
        <p:spPr>
          <a:xfrm>
            <a:off x="8471926" y="2907165"/>
            <a:ext cx="2960914" cy="947438"/>
          </a:xfrm>
          <a:prstGeom prst="rect">
            <a:avLst/>
          </a:prstGeom>
        </p:spPr>
        <p:txBody>
          <a:bodyPr vert="horz" lIns="0" tIns="0" rIns="0" bIns="0" rtlCol="0" anchor="t" anchorCtr="0">
            <a:noAutofit/>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Aft>
                <a:spcPts val="0"/>
              </a:spcAft>
              <a:buFont typeface="Arial" panose="020B0604020202020204" pitchFamily="34" charset="0"/>
              <a:buNone/>
            </a:pPr>
            <a:r>
              <a:rPr lang="en-US" sz="6600" b="1" dirty="0">
                <a:solidFill>
                  <a:schemeClr val="bg1"/>
                </a:solidFill>
              </a:rPr>
              <a:t>Recap</a:t>
            </a:r>
          </a:p>
        </p:txBody>
      </p:sp>
      <p:cxnSp>
        <p:nvCxnSpPr>
          <p:cNvPr id="12" name="Straight Arrow Connector 11">
            <a:extLst>
              <a:ext uri="{FF2B5EF4-FFF2-40B4-BE49-F238E27FC236}">
                <a16:creationId xmlns:a16="http://schemas.microsoft.com/office/drawing/2014/main" id="{8614064A-1C90-B223-ADBE-F64CD88155EF}"/>
              </a:ext>
            </a:extLst>
          </p:cNvPr>
          <p:cNvCxnSpPr/>
          <p:nvPr/>
        </p:nvCxnSpPr>
        <p:spPr>
          <a:xfrm>
            <a:off x="892335" y="1048426"/>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EA66EBC-1EAB-EC7E-3D14-9728DB2AD6CD}"/>
              </a:ext>
            </a:extLst>
          </p:cNvPr>
          <p:cNvCxnSpPr/>
          <p:nvPr/>
        </p:nvCxnSpPr>
        <p:spPr>
          <a:xfrm>
            <a:off x="892335" y="2015988"/>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1852A44-D1E9-7DE6-87F2-813C8F7EE21E}"/>
              </a:ext>
            </a:extLst>
          </p:cNvPr>
          <p:cNvCxnSpPr/>
          <p:nvPr/>
        </p:nvCxnSpPr>
        <p:spPr>
          <a:xfrm>
            <a:off x="892335" y="2970120"/>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086C905-C465-773B-1B15-B5E43A15C63D}"/>
              </a:ext>
            </a:extLst>
          </p:cNvPr>
          <p:cNvCxnSpPr/>
          <p:nvPr/>
        </p:nvCxnSpPr>
        <p:spPr>
          <a:xfrm>
            <a:off x="892335" y="3905852"/>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3EC54D7E-9133-355E-2B2B-48E864C2CB23}"/>
              </a:ext>
            </a:extLst>
          </p:cNvPr>
          <p:cNvSpPr txBox="1">
            <a:spLocks/>
          </p:cNvSpPr>
          <p:nvPr/>
        </p:nvSpPr>
        <p:spPr>
          <a:xfrm>
            <a:off x="1571919" y="885333"/>
            <a:ext cx="5555941" cy="4918910"/>
          </a:xfrm>
          <a:prstGeom prst="rect">
            <a:avLst/>
          </a:prstGeom>
        </p:spPr>
        <p:txBody>
          <a:bodyPr/>
          <a:lst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572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685800" indent="-228600" algn="l" defTabSz="914400" rtl="0" eaLnBrk="1" latinLnBrk="0" hangingPunct="1">
              <a:lnSpc>
                <a:spcPct val="110000"/>
              </a:lnSpc>
              <a:spcBef>
                <a:spcPts val="0"/>
              </a:spcBef>
              <a:spcAft>
                <a:spcPts val="600"/>
              </a:spcAft>
              <a:buSzPct val="75000"/>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9144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1200150" indent="-285750" algn="l" defTabSz="914400" rtl="0" eaLnBrk="1" latinLnBrk="0" hangingPunct="1">
              <a:lnSpc>
                <a:spcPct val="110000"/>
              </a:lnSpc>
              <a:spcBef>
                <a:spcPts val="0"/>
              </a:spcBef>
              <a:spcAft>
                <a:spcPts val="600"/>
              </a:spcAft>
              <a:buSzPct val="80000"/>
              <a:buFont typeface="Wingdings 3" panose="050401020108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600"/>
              </a:spcAft>
              <a:buFont typeface="Arial" panose="020B0604020202020204" pitchFamily="34" charset="0"/>
              <a:buNone/>
            </a:pPr>
            <a:r>
              <a:rPr lang="en-US" sz="1500" dirty="0">
                <a:solidFill>
                  <a:schemeClr val="bg1"/>
                </a:solidFill>
              </a:rPr>
              <a:t>Cyber attacks are pervasive, </a:t>
            </a:r>
            <a:br>
              <a:rPr lang="en-US" sz="1500" dirty="0">
                <a:solidFill>
                  <a:schemeClr val="bg1"/>
                </a:solidFill>
              </a:rPr>
            </a:br>
            <a:r>
              <a:rPr lang="en-US" sz="1500" dirty="0">
                <a:solidFill>
                  <a:schemeClr val="bg1"/>
                </a:solidFill>
              </a:rPr>
              <a:t>and the targets and impacts continue to grow.</a:t>
            </a:r>
          </a:p>
          <a:p>
            <a:pPr marL="0" indent="0">
              <a:spcAft>
                <a:spcPts val="3600"/>
              </a:spcAft>
              <a:buFont typeface="Arial" panose="020B0604020202020204" pitchFamily="34" charset="0"/>
              <a:buNone/>
            </a:pPr>
            <a:r>
              <a:rPr lang="en-US" sz="1500" dirty="0">
                <a:solidFill>
                  <a:schemeClr val="bg1"/>
                </a:solidFill>
              </a:rPr>
              <a:t>Think </a:t>
            </a:r>
            <a:r>
              <a:rPr lang="en-US" sz="1500" b="1" dirty="0">
                <a:solidFill>
                  <a:schemeClr val="bg1"/>
                </a:solidFill>
              </a:rPr>
              <a:t>“When” </a:t>
            </a:r>
            <a:r>
              <a:rPr lang="en-US" sz="1500" dirty="0">
                <a:solidFill>
                  <a:schemeClr val="bg1"/>
                </a:solidFill>
              </a:rPr>
              <a:t>not </a:t>
            </a:r>
            <a:r>
              <a:rPr lang="en-US" sz="1500" b="1" dirty="0">
                <a:solidFill>
                  <a:schemeClr val="bg1"/>
                </a:solidFill>
              </a:rPr>
              <a:t>“If” </a:t>
            </a:r>
            <a:r>
              <a:rPr lang="en-US" sz="1500" dirty="0">
                <a:solidFill>
                  <a:schemeClr val="bg1"/>
                </a:solidFill>
              </a:rPr>
              <a:t>and gain confidence </a:t>
            </a:r>
            <a:br>
              <a:rPr lang="en-US" sz="1500" dirty="0">
                <a:solidFill>
                  <a:schemeClr val="bg1"/>
                </a:solidFill>
              </a:rPr>
            </a:br>
            <a:r>
              <a:rPr lang="en-US" sz="1500" dirty="0">
                <a:solidFill>
                  <a:schemeClr val="bg1"/>
                </a:solidFill>
              </a:rPr>
              <a:t>through preparation in your ability to respond.</a:t>
            </a:r>
          </a:p>
          <a:p>
            <a:pPr marL="0" indent="0">
              <a:spcAft>
                <a:spcPts val="3600"/>
              </a:spcAft>
              <a:buFont typeface="Arial" panose="020B0604020202020204" pitchFamily="34" charset="0"/>
              <a:buNone/>
            </a:pPr>
            <a:r>
              <a:rPr lang="en-US" sz="1500" dirty="0">
                <a:solidFill>
                  <a:schemeClr val="bg1"/>
                </a:solidFill>
              </a:rPr>
              <a:t>Preparation starts with a Business Impact Analysis and includes both operational, finance, and IT collaboration.</a:t>
            </a:r>
          </a:p>
          <a:p>
            <a:pPr marL="0" indent="0">
              <a:spcAft>
                <a:spcPts val="3600"/>
              </a:spcAft>
              <a:buFont typeface="Arial" panose="020B0604020202020204" pitchFamily="34" charset="0"/>
              <a:buNone/>
            </a:pPr>
            <a:r>
              <a:rPr lang="en-US" sz="1500" dirty="0">
                <a:solidFill>
                  <a:schemeClr val="bg1"/>
                </a:solidFill>
              </a:rPr>
              <a:t>Continue to develop and enhance your down-time procedures with continuous education, training and simulation.</a:t>
            </a:r>
          </a:p>
          <a:p>
            <a:pPr marL="0" indent="0">
              <a:buFont typeface="Arial" panose="020B0604020202020204" pitchFamily="34" charset="0"/>
              <a:buNone/>
            </a:pPr>
            <a:r>
              <a:rPr lang="en-US" b="1" dirty="0">
                <a:solidFill>
                  <a:schemeClr val="bg1"/>
                </a:solidFill>
              </a:rPr>
              <a:t>The time is now:</a:t>
            </a:r>
          </a:p>
          <a:p>
            <a:pPr marL="233363" lvl="1" indent="-233363">
              <a:spcAft>
                <a:spcPts val="1200"/>
              </a:spcAft>
              <a:buFont typeface="Arial" panose="020B0604020202020204" pitchFamily="34" charset="0"/>
              <a:buChar char="•"/>
            </a:pPr>
            <a:r>
              <a:rPr lang="en-US" sz="1500" dirty="0">
                <a:solidFill>
                  <a:schemeClr val="bg1"/>
                </a:solidFill>
              </a:rPr>
              <a:t>There is too much at stake (our mission and community)</a:t>
            </a:r>
          </a:p>
          <a:p>
            <a:pPr marL="233363" lvl="1" indent="-233363">
              <a:spcAft>
                <a:spcPts val="1200"/>
              </a:spcAft>
              <a:buFont typeface="Arial" panose="020B0604020202020204" pitchFamily="34" charset="0"/>
              <a:buChar char="•"/>
            </a:pPr>
            <a:r>
              <a:rPr lang="en-US" sz="1500" dirty="0">
                <a:solidFill>
                  <a:schemeClr val="bg1"/>
                </a:solidFill>
              </a:rPr>
              <a:t>Regulation and compliance requirements will continue to increase and we will be held to greater accountability</a:t>
            </a:r>
          </a:p>
        </p:txBody>
      </p:sp>
      <p:cxnSp>
        <p:nvCxnSpPr>
          <p:cNvPr id="18" name="Straight Arrow Connector 17">
            <a:extLst>
              <a:ext uri="{FF2B5EF4-FFF2-40B4-BE49-F238E27FC236}">
                <a16:creationId xmlns:a16="http://schemas.microsoft.com/office/drawing/2014/main" id="{8705CEA2-D266-0C8B-65A3-524401D95D52}"/>
              </a:ext>
            </a:extLst>
          </p:cNvPr>
          <p:cNvCxnSpPr/>
          <p:nvPr/>
        </p:nvCxnSpPr>
        <p:spPr>
          <a:xfrm>
            <a:off x="892335" y="4916507"/>
            <a:ext cx="528342"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27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CA348D-B2E7-CDE8-4E7A-CFE3A59BA880}"/>
              </a:ext>
            </a:extLst>
          </p:cNvPr>
          <p:cNvSpPr>
            <a:spLocks noGrp="1"/>
          </p:cNvSpPr>
          <p:nvPr>
            <p:ph type="body" sz="quarter" idx="11"/>
          </p:nvPr>
        </p:nvSpPr>
        <p:spPr/>
        <p:txBody>
          <a:bodyPr/>
          <a:lstStyle/>
          <a:p>
            <a:r>
              <a:rPr lang="en-US" dirty="0"/>
              <a:t>Agenda</a:t>
            </a:r>
          </a:p>
        </p:txBody>
      </p:sp>
      <p:sp>
        <p:nvSpPr>
          <p:cNvPr id="13" name="Text Placeholder 12">
            <a:extLst>
              <a:ext uri="{FF2B5EF4-FFF2-40B4-BE49-F238E27FC236}">
                <a16:creationId xmlns:a16="http://schemas.microsoft.com/office/drawing/2014/main" id="{03F58291-DA4B-07F0-CC48-1FFE0F35B251}"/>
              </a:ext>
            </a:extLst>
          </p:cNvPr>
          <p:cNvSpPr>
            <a:spLocks noGrp="1"/>
          </p:cNvSpPr>
          <p:nvPr>
            <p:ph type="body" sz="quarter" idx="12"/>
          </p:nvPr>
        </p:nvSpPr>
        <p:spPr>
          <a:xfrm>
            <a:off x="4056063" y="1222219"/>
            <a:ext cx="7274090" cy="4463357"/>
          </a:xfrm>
        </p:spPr>
        <p:txBody>
          <a:bodyPr/>
          <a:lstStyle/>
          <a:p>
            <a:pPr>
              <a:lnSpc>
                <a:spcPct val="150000"/>
              </a:lnSpc>
            </a:pPr>
            <a:r>
              <a:rPr lang="en-US" dirty="0"/>
              <a:t>The changing dynamics of cyber threats</a:t>
            </a:r>
          </a:p>
          <a:p>
            <a:pPr>
              <a:lnSpc>
                <a:spcPct val="150000"/>
              </a:lnSpc>
            </a:pPr>
            <a:r>
              <a:rPr lang="en-US" dirty="0"/>
              <a:t>Significant cyber incidents affecting healthcare entities</a:t>
            </a:r>
          </a:p>
          <a:p>
            <a:pPr>
              <a:lnSpc>
                <a:spcPct val="150000"/>
              </a:lnSpc>
            </a:pPr>
            <a:r>
              <a:rPr lang="en-US" dirty="0"/>
              <a:t>The importance of being proactively prepared</a:t>
            </a:r>
          </a:p>
          <a:p>
            <a:pPr>
              <a:lnSpc>
                <a:spcPct val="150000"/>
              </a:lnSpc>
            </a:pPr>
            <a:r>
              <a:rPr lang="en-US" dirty="0"/>
              <a:t>Key considerations to drive planning.</a:t>
            </a:r>
          </a:p>
          <a:p>
            <a:pPr>
              <a:lnSpc>
                <a:spcPct val="150000"/>
              </a:lnSpc>
            </a:pPr>
            <a:r>
              <a:rPr lang="en-US" dirty="0"/>
              <a:t>Navigating compliance and regulatory requirements</a:t>
            </a:r>
          </a:p>
          <a:p>
            <a:pPr>
              <a:lnSpc>
                <a:spcPct val="150000"/>
              </a:lnSpc>
            </a:pPr>
            <a:r>
              <a:rPr lang="en-US" dirty="0"/>
              <a:t>Summary / open discussion</a:t>
            </a:r>
            <a:endParaRPr lang="en-US" sz="2000" dirty="0"/>
          </a:p>
          <a:p>
            <a:endParaRPr lang="en-US" sz="2000" dirty="0"/>
          </a:p>
          <a:p>
            <a:endParaRPr lang="en-US" dirty="0"/>
          </a:p>
        </p:txBody>
      </p:sp>
    </p:spTree>
    <p:extLst>
      <p:ext uri="{BB962C8B-B14F-4D97-AF65-F5344CB8AC3E}">
        <p14:creationId xmlns:p14="http://schemas.microsoft.com/office/powerpoint/2010/main" val="113235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squares&#10;&#10;Description automatically generated">
            <a:extLst>
              <a:ext uri="{FF2B5EF4-FFF2-40B4-BE49-F238E27FC236}">
                <a16:creationId xmlns:a16="http://schemas.microsoft.com/office/drawing/2014/main" id="{45B8148F-43F4-CC3B-AAFE-0B9E8CB67D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9251" b="22219"/>
          <a:stretch/>
        </p:blipFill>
        <p:spPr>
          <a:xfrm rot="10800000">
            <a:off x="0" y="2157411"/>
            <a:ext cx="12192000" cy="4700589"/>
          </a:xfrm>
          <a:prstGeom prst="rect">
            <a:avLst/>
          </a:prstGeom>
        </p:spPr>
      </p:pic>
      <p:sp>
        <p:nvSpPr>
          <p:cNvPr id="5" name="TextBox 4">
            <a:extLst>
              <a:ext uri="{FF2B5EF4-FFF2-40B4-BE49-F238E27FC236}">
                <a16:creationId xmlns:a16="http://schemas.microsoft.com/office/drawing/2014/main" id="{D41B9392-E77E-4E0A-2952-0285D9639B9D}"/>
              </a:ext>
            </a:extLst>
          </p:cNvPr>
          <p:cNvSpPr txBox="1"/>
          <p:nvPr/>
        </p:nvSpPr>
        <p:spPr>
          <a:xfrm>
            <a:off x="1390651" y="4038600"/>
            <a:ext cx="8368985" cy="1171006"/>
          </a:xfrm>
          <a:prstGeom prst="rect">
            <a:avLst/>
          </a:prstGeom>
          <a:noFill/>
        </p:spPr>
        <p:txBody>
          <a:bodyPr wrap="square" lIns="0" tIns="0" rIns="0" bIns="0" rtlCol="0">
            <a:noAutofit/>
          </a:bodyPr>
          <a:lstStyle/>
          <a:p>
            <a:pPr>
              <a:spcAft>
                <a:spcPts val="1200"/>
              </a:spcAft>
            </a:pPr>
            <a:r>
              <a:rPr lang="en-US" sz="4800" dirty="0">
                <a:solidFill>
                  <a:schemeClr val="bg1"/>
                </a:solidFill>
              </a:rPr>
              <a:t>Questions / Open discussion</a:t>
            </a:r>
          </a:p>
        </p:txBody>
      </p:sp>
      <p:pic>
        <p:nvPicPr>
          <p:cNvPr id="7" name="Picture 6" descr="A green square with white dots&#10;&#10;Description automatically generated">
            <a:extLst>
              <a:ext uri="{FF2B5EF4-FFF2-40B4-BE49-F238E27FC236}">
                <a16:creationId xmlns:a16="http://schemas.microsoft.com/office/drawing/2014/main" id="{E2E3FBE9-CB93-DA3D-CC4F-98EDC59DEA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716" y="1648394"/>
            <a:ext cx="1859284" cy="509017"/>
          </a:xfrm>
          <a:prstGeom prst="rect">
            <a:avLst/>
          </a:prstGeom>
        </p:spPr>
      </p:pic>
      <p:pic>
        <p:nvPicPr>
          <p:cNvPr id="2" name="Picture 3">
            <a:extLst>
              <a:ext uri="{FF2B5EF4-FFF2-40B4-BE49-F238E27FC236}">
                <a16:creationId xmlns:a16="http://schemas.microsoft.com/office/drawing/2014/main" id="{4022FD92-14BB-5C40-74DC-CE301C1A3D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390652" y="1135628"/>
            <a:ext cx="2368634" cy="509018"/>
          </a:xfrm>
          <a:prstGeom prst="rect">
            <a:avLst/>
          </a:prstGeom>
        </p:spPr>
      </p:pic>
    </p:spTree>
    <p:extLst>
      <p:ext uri="{BB962C8B-B14F-4D97-AF65-F5344CB8AC3E}">
        <p14:creationId xmlns:p14="http://schemas.microsoft.com/office/powerpoint/2010/main" val="177506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137E4A99-4B33-89CB-F5B4-BB6526DE75B5}"/>
              </a:ext>
            </a:extLst>
          </p:cNvPr>
          <p:cNvSpPr/>
          <p:nvPr/>
        </p:nvSpPr>
        <p:spPr>
          <a:xfrm rot="20614808">
            <a:off x="-2528139" y="253172"/>
            <a:ext cx="14641239" cy="8883926"/>
          </a:xfrm>
          <a:prstGeom prst="rightArrow">
            <a:avLst/>
          </a:prstGeom>
          <a:solidFill>
            <a:srgbClr val="E2E2E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168C402C-75F1-5AC2-F0F0-7BE8ACB1C22E}"/>
              </a:ext>
            </a:extLst>
          </p:cNvPr>
          <p:cNvSpPr>
            <a:spLocks noGrp="1"/>
          </p:cNvSpPr>
          <p:nvPr>
            <p:ph type="title" idx="4294967295"/>
          </p:nvPr>
        </p:nvSpPr>
        <p:spPr>
          <a:xfrm>
            <a:off x="1236623" y="905595"/>
            <a:ext cx="8562474" cy="477253"/>
          </a:xfrm>
        </p:spPr>
        <p:txBody>
          <a:bodyPr/>
          <a:lstStyle/>
          <a:p>
            <a:r>
              <a:rPr lang="en-US" sz="4000" b="1" dirty="0"/>
              <a:t>The Evolving Threat Landscape</a:t>
            </a:r>
          </a:p>
        </p:txBody>
      </p:sp>
      <p:sp>
        <p:nvSpPr>
          <p:cNvPr id="12" name="Content Placeholder 4">
            <a:extLst>
              <a:ext uri="{FF2B5EF4-FFF2-40B4-BE49-F238E27FC236}">
                <a16:creationId xmlns:a16="http://schemas.microsoft.com/office/drawing/2014/main" id="{1BACB070-FDC6-6450-F0BB-F7F23FD80F73}"/>
              </a:ext>
            </a:extLst>
          </p:cNvPr>
          <p:cNvSpPr txBox="1">
            <a:spLocks/>
          </p:cNvSpPr>
          <p:nvPr/>
        </p:nvSpPr>
        <p:spPr>
          <a:xfrm>
            <a:off x="1236623" y="3836694"/>
            <a:ext cx="3982456" cy="273756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marR="0" lvl="0" indent="-168275" algn="l" defTabSz="914400" rtl="0" eaLnBrk="1" fontAlgn="auto" latinLnBrk="0" hangingPunct="1">
              <a:lnSpc>
                <a:spcPct val="120000"/>
              </a:lnSpc>
              <a:spcBef>
                <a:spcPts val="0"/>
              </a:spcBef>
              <a:spcAft>
                <a:spcPts val="1200"/>
              </a:spcAft>
              <a:buClrTx/>
              <a:buSzTx/>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Compromised passwords (i.e. a kid </a:t>
            </a:r>
            <a:br>
              <a:rPr kumimoji="0" lang="en-US" sz="1400" b="0" i="0" u="none" strike="noStrike" kern="1200" cap="none" spc="0" normalizeH="0" baseline="0" noProof="0" dirty="0">
                <a:ln>
                  <a:noFill/>
                </a:ln>
                <a:solidFill>
                  <a:sysClr val="windowText" lastClr="000000"/>
                </a:solidFill>
                <a:effectLst/>
                <a:uLnTx/>
                <a:uFillTx/>
                <a:ea typeface="+mn-ea"/>
                <a:cs typeface="+mn-cs"/>
              </a:rPr>
            </a:br>
            <a:r>
              <a:rPr kumimoji="0" lang="en-US" sz="1400" b="0" i="0" u="none" strike="noStrike" kern="1200" cap="none" spc="0" normalizeH="0" baseline="0" noProof="0" dirty="0">
                <a:ln>
                  <a:noFill/>
                </a:ln>
                <a:solidFill>
                  <a:sysClr val="windowText" lastClr="000000"/>
                </a:solidFill>
                <a:effectLst/>
                <a:uLnTx/>
                <a:uFillTx/>
                <a:ea typeface="+mn-ea"/>
                <a:cs typeface="+mn-cs"/>
              </a:rPr>
              <a:t>hacking into school’s system to </a:t>
            </a:r>
            <a:br>
              <a:rPr kumimoji="0" lang="en-US" sz="1400" b="0" i="0" u="none" strike="noStrike" kern="1200" cap="none" spc="0" normalizeH="0" baseline="0" noProof="0" dirty="0">
                <a:ln>
                  <a:noFill/>
                </a:ln>
                <a:solidFill>
                  <a:sysClr val="windowText" lastClr="000000"/>
                </a:solidFill>
                <a:effectLst/>
                <a:uLnTx/>
                <a:uFillTx/>
                <a:ea typeface="+mn-ea"/>
                <a:cs typeface="+mn-cs"/>
              </a:rPr>
            </a:br>
            <a:r>
              <a:rPr kumimoji="0" lang="en-US" sz="1400" b="0" i="0" u="none" strike="noStrike" kern="1200" cap="none" spc="0" normalizeH="0" baseline="0" noProof="0" dirty="0">
                <a:ln>
                  <a:noFill/>
                </a:ln>
                <a:solidFill>
                  <a:sysClr val="windowText" lastClr="000000"/>
                </a:solidFill>
                <a:effectLst/>
                <a:uLnTx/>
                <a:uFillTx/>
                <a:ea typeface="+mn-ea"/>
                <a:cs typeface="+mn-cs"/>
              </a:rPr>
              <a:t>change their report card grades)</a:t>
            </a:r>
          </a:p>
          <a:p>
            <a:pPr marL="168275" marR="0" lvl="0" indent="-168275" algn="l" defTabSz="914400" rtl="0" eaLnBrk="1" fontAlgn="auto" latinLnBrk="0" hangingPunct="1">
              <a:lnSpc>
                <a:spcPct val="120000"/>
              </a:lnSpc>
              <a:spcBef>
                <a:spcPts val="0"/>
              </a:spcBef>
              <a:spcAft>
                <a:spcPts val="1200"/>
              </a:spcAft>
              <a:buClrTx/>
              <a:buSzTx/>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Targeted phishing attacks to steal a few </a:t>
            </a:r>
            <a:br>
              <a:rPr kumimoji="0" lang="en-US" sz="1400" b="0" i="0" u="none" strike="noStrike" kern="1200" cap="none" spc="0" normalizeH="0" baseline="0" noProof="0" dirty="0">
                <a:ln>
                  <a:noFill/>
                </a:ln>
                <a:solidFill>
                  <a:sysClr val="windowText" lastClr="000000"/>
                </a:solidFill>
                <a:effectLst/>
                <a:uLnTx/>
                <a:uFillTx/>
                <a:ea typeface="+mn-ea"/>
                <a:cs typeface="+mn-cs"/>
              </a:rPr>
            </a:br>
            <a:r>
              <a:rPr kumimoji="0" lang="en-US" sz="1400" b="0" i="0" u="none" strike="noStrike" kern="1200" cap="none" spc="0" normalizeH="0" baseline="0" noProof="0" dirty="0">
                <a:ln>
                  <a:noFill/>
                </a:ln>
                <a:solidFill>
                  <a:sysClr val="windowText" lastClr="000000"/>
                </a:solidFill>
                <a:effectLst/>
                <a:uLnTx/>
                <a:uFillTx/>
                <a:ea typeface="+mn-ea"/>
                <a:cs typeface="+mn-cs"/>
              </a:rPr>
              <a:t>patient records for sale on the black market </a:t>
            </a:r>
          </a:p>
          <a:p>
            <a:pPr marL="168275" marR="0" lvl="0" indent="-168275" algn="l" defTabSz="914400" rtl="0" eaLnBrk="1" fontAlgn="auto" latinLnBrk="0" hangingPunct="1">
              <a:lnSpc>
                <a:spcPct val="120000"/>
              </a:lnSpc>
              <a:spcBef>
                <a:spcPts val="0"/>
              </a:spcBef>
              <a:spcAft>
                <a:spcPts val="1200"/>
              </a:spcAft>
              <a:buClrTx/>
              <a:buSzTx/>
              <a:tabLst/>
              <a:defRPr/>
            </a:pPr>
            <a:r>
              <a:rPr lang="en-US" sz="1400" dirty="0">
                <a:solidFill>
                  <a:sysClr val="windowText" lastClr="000000"/>
                </a:solidFill>
              </a:rPr>
              <a:t>Attacks were more focused on singular systems</a:t>
            </a:r>
            <a:endParaRPr kumimoji="0" lang="en-US" sz="1400" b="0" i="0" u="none" strike="noStrike" kern="1200" cap="none" spc="0" normalizeH="0" baseline="0" noProof="0" dirty="0">
              <a:ln>
                <a:noFill/>
              </a:ln>
              <a:solidFill>
                <a:sysClr val="windowText" lastClr="000000"/>
              </a:solidFill>
              <a:effectLst/>
              <a:uLnTx/>
              <a:uFillTx/>
              <a:ea typeface="+mn-ea"/>
              <a:cs typeface="+mn-cs"/>
            </a:endParaRPr>
          </a:p>
          <a:p>
            <a:pPr marL="168275" marR="0" lvl="0" indent="-168275" algn="l" defTabSz="914400" rtl="0" eaLnBrk="1" fontAlgn="auto" latinLnBrk="0" hangingPunct="1">
              <a:lnSpc>
                <a:spcPct val="120000"/>
              </a:lnSpc>
              <a:spcBef>
                <a:spcPts val="0"/>
              </a:spcBef>
              <a:spcAft>
                <a:spcPts val="1200"/>
              </a:spcAft>
              <a:buClrTx/>
              <a:buSzTx/>
              <a:tabLst/>
              <a:defRPr/>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15" name="Content Placeholder 4">
            <a:extLst>
              <a:ext uri="{FF2B5EF4-FFF2-40B4-BE49-F238E27FC236}">
                <a16:creationId xmlns:a16="http://schemas.microsoft.com/office/drawing/2014/main" id="{B3D06B66-0551-B844-5ACD-564CAE6B994D}"/>
              </a:ext>
            </a:extLst>
          </p:cNvPr>
          <p:cNvSpPr txBox="1">
            <a:spLocks/>
          </p:cNvSpPr>
          <p:nvPr/>
        </p:nvSpPr>
        <p:spPr>
          <a:xfrm>
            <a:off x="5655155" y="2794317"/>
            <a:ext cx="4496688" cy="252866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20000"/>
              </a:lnSpc>
              <a:spcBef>
                <a:spcPts val="0"/>
              </a:spcBef>
              <a:spcAft>
                <a:spcPts val="1200"/>
              </a:spcAft>
              <a:buClrTx/>
              <a:buSzTx/>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Professional hackers </a:t>
            </a:r>
            <a:r>
              <a:rPr lang="en-US" sz="1400" dirty="0">
                <a:solidFill>
                  <a:sysClr val="windowText" lastClr="000000"/>
                </a:solidFill>
              </a:rPr>
              <a:t>launch ransomware </a:t>
            </a:r>
            <a:r>
              <a:rPr kumimoji="0" lang="en-US" sz="1400" b="0" i="0" u="none" strike="noStrike" kern="1200" cap="none" spc="0" normalizeH="0" baseline="0" noProof="0" dirty="0">
                <a:ln>
                  <a:noFill/>
                </a:ln>
                <a:solidFill>
                  <a:sysClr val="windowText" lastClr="000000"/>
                </a:solidFill>
                <a:effectLst/>
                <a:uLnTx/>
                <a:uFillTx/>
                <a:ea typeface="+mn-ea"/>
                <a:cs typeface="+mn-cs"/>
              </a:rPr>
              <a:t>attacks to lockdown an entire organizations network or </a:t>
            </a:r>
          </a:p>
          <a:p>
            <a:pPr marR="0" lvl="0" algn="l" defTabSz="914400" rtl="0" eaLnBrk="1" fontAlgn="auto" latinLnBrk="0" hangingPunct="1">
              <a:lnSpc>
                <a:spcPct val="120000"/>
              </a:lnSpc>
              <a:spcBef>
                <a:spcPts val="0"/>
              </a:spcBef>
              <a:spcAft>
                <a:spcPts val="1200"/>
              </a:spcAft>
              <a:buClrTx/>
              <a:buSzTx/>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Ransomware attack on critical vendor </a:t>
            </a:r>
            <a:br>
              <a:rPr kumimoji="0" lang="en-US" sz="1400" b="0" i="0" u="none" strike="noStrike" kern="1200" cap="none" spc="0" normalizeH="0" baseline="0" noProof="0" dirty="0">
                <a:ln>
                  <a:noFill/>
                </a:ln>
                <a:solidFill>
                  <a:sysClr val="windowText" lastClr="000000"/>
                </a:solidFill>
                <a:effectLst/>
                <a:uLnTx/>
                <a:uFillTx/>
                <a:ea typeface="+mn-ea"/>
                <a:cs typeface="+mn-cs"/>
              </a:rPr>
            </a:br>
            <a:r>
              <a:rPr kumimoji="0" lang="en-US" sz="1400" b="0" i="0" u="none" strike="noStrike" kern="1200" cap="none" spc="0" normalizeH="0" baseline="0" noProof="0" dirty="0">
                <a:ln>
                  <a:noFill/>
                </a:ln>
                <a:solidFill>
                  <a:sysClr val="windowText" lastClr="000000"/>
                </a:solidFill>
                <a:effectLst/>
                <a:uLnTx/>
                <a:uFillTx/>
                <a:ea typeface="+mn-ea"/>
                <a:cs typeface="+mn-cs"/>
              </a:rPr>
              <a:t>infrastructure impacting entire industries</a:t>
            </a:r>
          </a:p>
          <a:p>
            <a:pPr marR="0" lvl="0" algn="l" defTabSz="914400" rtl="0" eaLnBrk="1" fontAlgn="auto" latinLnBrk="0" hangingPunct="1">
              <a:lnSpc>
                <a:spcPct val="120000"/>
              </a:lnSpc>
              <a:spcBef>
                <a:spcPts val="0"/>
              </a:spcBef>
              <a:spcAft>
                <a:spcPts val="1200"/>
              </a:spcAft>
              <a:buClrTx/>
              <a:buSzTx/>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Artificial intelligence enables less sophisticated hackers to execute attacks, resulting in higher volume</a:t>
            </a:r>
          </a:p>
          <a:p>
            <a:pPr marR="0" lvl="0" algn="l" defTabSz="914400" rtl="0" eaLnBrk="1" fontAlgn="auto" latinLnBrk="0" hangingPunct="1">
              <a:lnSpc>
                <a:spcPct val="120000"/>
              </a:lnSpc>
              <a:spcBef>
                <a:spcPts val="0"/>
              </a:spcBef>
              <a:spcAft>
                <a:spcPts val="1200"/>
              </a:spcAft>
              <a:buClrTx/>
              <a:buSzTx/>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Hackers are demanding large ransoms and in some cases releasing PHI even after receiving payment</a:t>
            </a:r>
          </a:p>
          <a:p>
            <a:pPr marR="0" lvl="0" algn="l" defTabSz="914400" rtl="0" eaLnBrk="1" fontAlgn="auto" latinLnBrk="0" hangingPunct="1">
              <a:lnSpc>
                <a:spcPct val="120000"/>
              </a:lnSpc>
              <a:spcBef>
                <a:spcPts val="0"/>
              </a:spcBef>
              <a:spcAft>
                <a:spcPts val="1200"/>
              </a:spcAft>
              <a:buClrTx/>
              <a:buSzTx/>
              <a:tabLst/>
              <a:defRPr/>
            </a:pPr>
            <a:r>
              <a:rPr lang="en-US" sz="1400" dirty="0">
                <a:solidFill>
                  <a:sysClr val="windowText" lastClr="000000"/>
                </a:solidFill>
              </a:rPr>
              <a:t>H</a:t>
            </a:r>
            <a:r>
              <a:rPr kumimoji="0" lang="en-US" sz="1400" b="0" i="0" u="none" strike="noStrike" kern="1200" cap="none" spc="0" normalizeH="0" baseline="0" noProof="0" dirty="0">
                <a:ln>
                  <a:noFill/>
                </a:ln>
                <a:solidFill>
                  <a:sysClr val="windowText" lastClr="000000"/>
                </a:solidFill>
                <a:effectLst/>
                <a:uLnTx/>
                <a:uFillTx/>
                <a:ea typeface="+mn-ea"/>
                <a:cs typeface="+mn-cs"/>
              </a:rPr>
              <a:t>ackers have been using the data they steal to go directly to patients and extort them</a:t>
            </a:r>
          </a:p>
        </p:txBody>
      </p:sp>
      <p:sp>
        <p:nvSpPr>
          <p:cNvPr id="19" name="TextBox 18">
            <a:extLst>
              <a:ext uri="{FF2B5EF4-FFF2-40B4-BE49-F238E27FC236}">
                <a16:creationId xmlns:a16="http://schemas.microsoft.com/office/drawing/2014/main" id="{E2A1A402-E82A-A32F-FACD-62C7C18D9A69}"/>
              </a:ext>
            </a:extLst>
          </p:cNvPr>
          <p:cNvSpPr txBox="1"/>
          <p:nvPr/>
        </p:nvSpPr>
        <p:spPr>
          <a:xfrm>
            <a:off x="1236624" y="1815943"/>
            <a:ext cx="2859126" cy="556305"/>
          </a:xfrm>
          <a:prstGeom prst="rect">
            <a:avLst/>
          </a:prstGeom>
          <a:noFill/>
        </p:spPr>
        <p:txBody>
          <a:bodyPr wrap="square" lIns="0" tIns="0" rIns="0" bIns="0">
            <a:noAutofit/>
          </a:bodyPr>
          <a:lstStyle/>
          <a:p>
            <a:pPr>
              <a:lnSpc>
                <a:spcPct val="120000"/>
              </a:lnSpc>
            </a:pPr>
            <a:r>
              <a:rPr lang="en-US" sz="1500" b="1" dirty="0">
                <a:solidFill>
                  <a:srgbClr val="000000"/>
                </a:solidFill>
              </a:rPr>
              <a:t>As the level of sophistication continues to increase, so does the scale and impact.</a:t>
            </a:r>
          </a:p>
        </p:txBody>
      </p:sp>
      <p:sp>
        <p:nvSpPr>
          <p:cNvPr id="20" name="TextBox 19">
            <a:extLst>
              <a:ext uri="{FF2B5EF4-FFF2-40B4-BE49-F238E27FC236}">
                <a16:creationId xmlns:a16="http://schemas.microsoft.com/office/drawing/2014/main" id="{EB9183AA-75BF-12A3-16D4-DE587F5EC05C}"/>
              </a:ext>
            </a:extLst>
          </p:cNvPr>
          <p:cNvSpPr txBox="1"/>
          <p:nvPr/>
        </p:nvSpPr>
        <p:spPr>
          <a:xfrm>
            <a:off x="1236623" y="3444908"/>
            <a:ext cx="1621496" cy="273536"/>
          </a:xfrm>
          <a:prstGeom prst="rect">
            <a:avLst/>
          </a:prstGeom>
          <a:noFill/>
        </p:spPr>
        <p:txBody>
          <a:bodyPr wrap="square" lIns="0" tIns="0" rIns="0" bIns="0">
            <a:noAutofit/>
          </a:bodyPr>
          <a:lstStyle/>
          <a:p>
            <a:r>
              <a:rPr lang="en-US" sz="1600" b="1" dirty="0">
                <a:solidFill>
                  <a:srgbClr val="000000"/>
                </a:solidFill>
              </a:rPr>
              <a:t>THEN</a:t>
            </a:r>
          </a:p>
        </p:txBody>
      </p:sp>
      <p:sp>
        <p:nvSpPr>
          <p:cNvPr id="21" name="TextBox 20">
            <a:extLst>
              <a:ext uri="{FF2B5EF4-FFF2-40B4-BE49-F238E27FC236}">
                <a16:creationId xmlns:a16="http://schemas.microsoft.com/office/drawing/2014/main" id="{1BF7DDD2-2164-0B59-35EF-8D9ED4F6BDC9}"/>
              </a:ext>
            </a:extLst>
          </p:cNvPr>
          <p:cNvSpPr txBox="1"/>
          <p:nvPr/>
        </p:nvSpPr>
        <p:spPr>
          <a:xfrm>
            <a:off x="5668307" y="2410383"/>
            <a:ext cx="1505337" cy="299169"/>
          </a:xfrm>
          <a:prstGeom prst="rect">
            <a:avLst/>
          </a:prstGeom>
          <a:noFill/>
        </p:spPr>
        <p:txBody>
          <a:bodyPr wrap="square" lIns="0" tIns="0" rIns="0" bIns="0">
            <a:noAutofit/>
          </a:bodyPr>
          <a:lstStyle/>
          <a:p>
            <a:r>
              <a:rPr lang="en-US" sz="1600" b="1" dirty="0">
                <a:solidFill>
                  <a:srgbClr val="000000"/>
                </a:solidFill>
              </a:rPr>
              <a:t>NOW</a:t>
            </a:r>
          </a:p>
        </p:txBody>
      </p:sp>
      <p:cxnSp>
        <p:nvCxnSpPr>
          <p:cNvPr id="5" name="Straight Connector 4">
            <a:extLst>
              <a:ext uri="{FF2B5EF4-FFF2-40B4-BE49-F238E27FC236}">
                <a16:creationId xmlns:a16="http://schemas.microsoft.com/office/drawing/2014/main" id="{8CC55207-EBFB-6C24-C1A3-0787E821A3E3}"/>
              </a:ext>
            </a:extLst>
          </p:cNvPr>
          <p:cNvCxnSpPr/>
          <p:nvPr/>
        </p:nvCxnSpPr>
        <p:spPr>
          <a:xfrm>
            <a:off x="1236623" y="1579648"/>
            <a:ext cx="7636042"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658F913-A94E-B95F-CCE6-F941D3133463}"/>
              </a:ext>
            </a:extLst>
          </p:cNvPr>
          <p:cNvCxnSpPr>
            <a:cxnSpLocks/>
          </p:cNvCxnSpPr>
          <p:nvPr/>
        </p:nvCxnSpPr>
        <p:spPr>
          <a:xfrm flipH="1">
            <a:off x="1236623" y="3305175"/>
            <a:ext cx="541043"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B3ADD1C-0719-8435-B468-CBA4A596E82C}"/>
              </a:ext>
            </a:extLst>
          </p:cNvPr>
          <p:cNvCxnSpPr>
            <a:cxnSpLocks/>
          </p:cNvCxnSpPr>
          <p:nvPr/>
        </p:nvCxnSpPr>
        <p:spPr>
          <a:xfrm>
            <a:off x="5655155" y="2295525"/>
            <a:ext cx="541043" cy="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30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3E769-C6F5-E7FA-E686-499393D84BEC}"/>
              </a:ext>
            </a:extLst>
          </p:cNvPr>
          <p:cNvSpPr>
            <a:spLocks noGrp="1"/>
          </p:cNvSpPr>
          <p:nvPr>
            <p:ph type="body" sz="quarter" idx="11"/>
          </p:nvPr>
        </p:nvSpPr>
        <p:spPr>
          <a:xfrm>
            <a:off x="420416" y="1222219"/>
            <a:ext cx="2753708" cy="1628240"/>
          </a:xfrm>
        </p:spPr>
        <p:txBody>
          <a:bodyPr/>
          <a:lstStyle/>
          <a:p>
            <a:r>
              <a:rPr lang="en-US" b="0" dirty="0"/>
              <a:t>Concerns when your systems are compromised</a:t>
            </a:r>
          </a:p>
        </p:txBody>
      </p:sp>
      <p:sp>
        <p:nvSpPr>
          <p:cNvPr id="3" name="Text Placeholder 2">
            <a:extLst>
              <a:ext uri="{FF2B5EF4-FFF2-40B4-BE49-F238E27FC236}">
                <a16:creationId xmlns:a16="http://schemas.microsoft.com/office/drawing/2014/main" id="{79279F13-7DC0-127B-3486-43D21F745E91}"/>
              </a:ext>
            </a:extLst>
          </p:cNvPr>
          <p:cNvSpPr>
            <a:spLocks noGrp="1"/>
          </p:cNvSpPr>
          <p:nvPr>
            <p:ph type="body" sz="quarter" idx="12"/>
          </p:nvPr>
        </p:nvSpPr>
        <p:spPr>
          <a:xfrm>
            <a:off x="4245248" y="819624"/>
            <a:ext cx="7526337" cy="5618145"/>
          </a:xfrm>
        </p:spPr>
        <p:txBody>
          <a:bodyPr/>
          <a:lstStyle/>
          <a:p>
            <a:pPr marL="285750" indent="-285750">
              <a:buClr>
                <a:srgbClr val="8DC73F"/>
              </a:buClr>
              <a:buFont typeface="Arial" panose="020B0604020202020204" pitchFamily="34" charset="0"/>
              <a:buChar char="›"/>
            </a:pPr>
            <a:r>
              <a:rPr lang="en-US" sz="1800" dirty="0"/>
              <a:t>What systems were impacted? What isn’t working?</a:t>
            </a:r>
          </a:p>
          <a:p>
            <a:pPr marL="285750" indent="-285750">
              <a:buClr>
                <a:srgbClr val="8DC73F"/>
              </a:buClr>
              <a:buFont typeface="Arial" panose="020B0604020202020204" pitchFamily="34" charset="0"/>
              <a:buChar char="›"/>
            </a:pPr>
            <a:r>
              <a:rPr lang="en-US" sz="1800" dirty="0"/>
              <a:t>How can our team provide safe, effective patient care?</a:t>
            </a:r>
          </a:p>
          <a:p>
            <a:pPr marL="285750" indent="-285750">
              <a:buClr>
                <a:srgbClr val="8DC73F"/>
              </a:buClr>
              <a:buFont typeface="Arial" panose="020B0604020202020204" pitchFamily="34" charset="0"/>
              <a:buChar char="›"/>
            </a:pPr>
            <a:r>
              <a:rPr lang="en-US" sz="1800" dirty="0"/>
              <a:t>How will our employees &amp; vendors react and get paid?</a:t>
            </a:r>
          </a:p>
          <a:p>
            <a:pPr marL="285750" indent="-285750">
              <a:buClr>
                <a:srgbClr val="8DC73F"/>
              </a:buClr>
              <a:buFont typeface="Arial" panose="020B0604020202020204" pitchFamily="34" charset="0"/>
              <a:buChar char="›"/>
            </a:pPr>
            <a:r>
              <a:rPr lang="en-US" sz="1800" dirty="0"/>
              <a:t>How will we get paid for services?  </a:t>
            </a:r>
          </a:p>
          <a:p>
            <a:pPr marL="285750" indent="-285750">
              <a:buClr>
                <a:srgbClr val="8DC73F"/>
              </a:buClr>
              <a:buFont typeface="Arial" panose="020B0604020202020204" pitchFamily="34" charset="0"/>
              <a:buChar char="›"/>
            </a:pPr>
            <a:r>
              <a:rPr lang="en-US" sz="1800" dirty="0"/>
              <a:t>Do we have enough cash / lines of credit?</a:t>
            </a:r>
          </a:p>
          <a:p>
            <a:pPr marL="285750" indent="-285750">
              <a:buClr>
                <a:srgbClr val="8DC73F"/>
              </a:buClr>
              <a:buFont typeface="Arial" panose="020B0604020202020204" pitchFamily="34" charset="0"/>
              <a:buChar char="›"/>
            </a:pPr>
            <a:r>
              <a:rPr lang="en-US" sz="1800" dirty="0"/>
              <a:t>What regulations apply and how to we meet any reporting obligation?</a:t>
            </a:r>
          </a:p>
          <a:p>
            <a:pPr marL="285750" indent="-285750">
              <a:buClr>
                <a:srgbClr val="8DC73F"/>
              </a:buClr>
              <a:buFont typeface="Arial" panose="020B0604020202020204" pitchFamily="34" charset="0"/>
              <a:buChar char="›"/>
            </a:pPr>
            <a:r>
              <a:rPr lang="en-US" sz="1800" dirty="0"/>
              <a:t>How do we communicate the impact to all constituents? </a:t>
            </a:r>
          </a:p>
          <a:p>
            <a:pPr marL="285750" indent="-285750">
              <a:buClr>
                <a:srgbClr val="8DC73F"/>
              </a:buClr>
              <a:buFont typeface="Arial" panose="020B0604020202020204" pitchFamily="34" charset="0"/>
              <a:buChar char="›"/>
            </a:pPr>
            <a:r>
              <a:rPr lang="en-US" sz="1800" dirty="0"/>
              <a:t>How much will all this cost? </a:t>
            </a:r>
          </a:p>
          <a:p>
            <a:pPr marL="285750" indent="-285750">
              <a:buClr>
                <a:srgbClr val="8DC73F"/>
              </a:buClr>
              <a:buFont typeface="Arial" panose="020B0604020202020204" pitchFamily="34" charset="0"/>
              <a:buChar char="›"/>
            </a:pPr>
            <a:r>
              <a:rPr lang="en-US" sz="1800" dirty="0"/>
              <a:t>How do we restore normal operations ASAP?</a:t>
            </a:r>
          </a:p>
          <a:p>
            <a:pPr marL="285750" indent="-285750">
              <a:buClr>
                <a:srgbClr val="8DC73F"/>
              </a:buClr>
              <a:buFont typeface="Arial" panose="020B0604020202020204" pitchFamily="34" charset="0"/>
              <a:buChar char="›"/>
            </a:pPr>
            <a:r>
              <a:rPr lang="en-US" sz="1800" dirty="0"/>
              <a:t>Are we adequately insured?</a:t>
            </a:r>
          </a:p>
          <a:p>
            <a:pPr marL="285750" indent="-285750">
              <a:buClr>
                <a:srgbClr val="8DC73F"/>
              </a:buClr>
              <a:buFont typeface="Arial" panose="020B0604020202020204" pitchFamily="34" charset="0"/>
              <a:buChar char="›"/>
            </a:pPr>
            <a:r>
              <a:rPr lang="en-US" sz="1800" dirty="0"/>
              <a:t>Were our systems lax?</a:t>
            </a:r>
          </a:p>
          <a:p>
            <a:endParaRPr lang="en-US" dirty="0"/>
          </a:p>
        </p:txBody>
      </p:sp>
    </p:spTree>
    <p:extLst>
      <p:ext uri="{BB962C8B-B14F-4D97-AF65-F5344CB8AC3E}">
        <p14:creationId xmlns:p14="http://schemas.microsoft.com/office/powerpoint/2010/main" val="37723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2D960E2-2CA8-C508-DBF3-E1DC3FC2A2C3}"/>
              </a:ext>
            </a:extLst>
          </p:cNvPr>
          <p:cNvSpPr txBox="1">
            <a:spLocks/>
          </p:cNvSpPr>
          <p:nvPr/>
        </p:nvSpPr>
        <p:spPr>
          <a:xfrm>
            <a:off x="762000" y="174700"/>
            <a:ext cx="2450470" cy="5302175"/>
          </a:xfrm>
          <a:prstGeom prst="rect">
            <a:avLst/>
          </a:prstGeom>
          <a:noFill/>
          <a:ln>
            <a:noFill/>
          </a:ln>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3600" b="1" kern="1200">
                <a:solidFill>
                  <a:schemeClr val="bg1"/>
                </a:solidFill>
                <a:latin typeface="Arial" panose="020B0604020202020204" pitchFamily="34" charset="0"/>
                <a:ea typeface="+mn-ea"/>
                <a:cs typeface="+mn-cs"/>
              </a:defRPr>
            </a:lvl1pPr>
            <a:lvl2pPr marL="228600" indent="0" algn="l" defTabSz="914400" rtl="0" eaLnBrk="1" latinLnBrk="0" hangingPunct="1">
              <a:lnSpc>
                <a:spcPct val="110000"/>
              </a:lnSpc>
              <a:spcBef>
                <a:spcPts val="0"/>
              </a:spcBef>
              <a:spcAft>
                <a:spcPts val="600"/>
              </a:spcAft>
              <a:buFont typeface="Arial" panose="020B0604020202020204" pitchFamily="34" charset="0"/>
              <a:buNone/>
              <a:defRPr sz="3600" b="1" kern="1200">
                <a:solidFill>
                  <a:schemeClr val="bg1"/>
                </a:solidFill>
                <a:latin typeface="Arial" panose="020B0604020202020204" pitchFamily="34" charset="0"/>
                <a:ea typeface="+mn-ea"/>
                <a:cs typeface="+mn-cs"/>
              </a:defRPr>
            </a:lvl2pPr>
            <a:lvl3pPr marL="457200" indent="0" algn="l" defTabSz="914400" rtl="0" eaLnBrk="1" latinLnBrk="0" hangingPunct="1">
              <a:lnSpc>
                <a:spcPct val="110000"/>
              </a:lnSpc>
              <a:spcBef>
                <a:spcPts val="0"/>
              </a:spcBef>
              <a:spcAft>
                <a:spcPts val="600"/>
              </a:spcAft>
              <a:buSzPct val="75000"/>
              <a:buFont typeface="Arial" panose="020B0604020202020204" pitchFamily="34" charset="0"/>
              <a:buNone/>
              <a:defRPr sz="3600" b="1" kern="1200">
                <a:solidFill>
                  <a:schemeClr val="bg1"/>
                </a:solidFill>
                <a:latin typeface="Arial" panose="020B0604020202020204" pitchFamily="34" charset="0"/>
                <a:ea typeface="+mn-ea"/>
                <a:cs typeface="+mn-cs"/>
              </a:defRPr>
            </a:lvl3pPr>
            <a:lvl4pPr marL="685800" indent="0" algn="l" defTabSz="914400" rtl="0" eaLnBrk="1" latinLnBrk="0" hangingPunct="1">
              <a:lnSpc>
                <a:spcPct val="110000"/>
              </a:lnSpc>
              <a:spcBef>
                <a:spcPts val="0"/>
              </a:spcBef>
              <a:spcAft>
                <a:spcPts val="600"/>
              </a:spcAft>
              <a:buFont typeface="Arial" panose="020B0604020202020204" pitchFamily="34" charset="0"/>
              <a:buNone/>
              <a:defRPr sz="3600" b="1" kern="1200">
                <a:solidFill>
                  <a:schemeClr val="bg1"/>
                </a:solidFill>
                <a:latin typeface="Arial" panose="020B0604020202020204" pitchFamily="34" charset="0"/>
                <a:ea typeface="+mn-ea"/>
                <a:cs typeface="+mn-cs"/>
              </a:defRPr>
            </a:lvl4pPr>
            <a:lvl5pPr marL="914400" indent="0" algn="l" defTabSz="914400" rtl="0" eaLnBrk="1" latinLnBrk="0" hangingPunct="1">
              <a:lnSpc>
                <a:spcPct val="110000"/>
              </a:lnSpc>
              <a:spcBef>
                <a:spcPts val="0"/>
              </a:spcBef>
              <a:spcAft>
                <a:spcPts val="600"/>
              </a:spcAft>
              <a:buSzPct val="80000"/>
              <a:buFont typeface="Wingdings 3" panose="05040102010807070707" pitchFamily="18" charset="2"/>
              <a:buNone/>
              <a:defRPr sz="3600" b="1"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1300" dirty="0">
                <a:gradFill>
                  <a:gsLst>
                    <a:gs pos="40000">
                      <a:srgbClr val="CAD4E4"/>
                    </a:gs>
                    <a:gs pos="67000">
                      <a:schemeClr val="accent3"/>
                    </a:gs>
                  </a:gsLst>
                  <a:lin ang="5400000" scaled="1"/>
                </a:gradFill>
              </a:rPr>
              <a:t>?</a:t>
            </a:r>
          </a:p>
        </p:txBody>
      </p:sp>
      <p:sp>
        <p:nvSpPr>
          <p:cNvPr id="3" name="Text Placeholder 2">
            <a:extLst>
              <a:ext uri="{FF2B5EF4-FFF2-40B4-BE49-F238E27FC236}">
                <a16:creationId xmlns:a16="http://schemas.microsoft.com/office/drawing/2014/main" id="{52A62D57-C9B8-6DA5-125E-6BD6C6D2FBEF}"/>
              </a:ext>
            </a:extLst>
          </p:cNvPr>
          <p:cNvSpPr>
            <a:spLocks noGrp="1"/>
          </p:cNvSpPr>
          <p:nvPr>
            <p:ph type="body" sz="quarter" idx="4294967295"/>
          </p:nvPr>
        </p:nvSpPr>
        <p:spPr>
          <a:xfrm>
            <a:off x="609600" y="2909887"/>
            <a:ext cx="2782888" cy="519113"/>
          </a:xfrm>
        </p:spPr>
        <p:txBody>
          <a:bodyPr/>
          <a:lstStyle/>
          <a:p>
            <a:pPr marL="0" indent="0" algn="ctr">
              <a:buNone/>
            </a:pPr>
            <a:r>
              <a:rPr lang="en-US" sz="3600" b="1" dirty="0"/>
              <a:t>Question</a:t>
            </a:r>
          </a:p>
        </p:txBody>
      </p:sp>
      <p:sp>
        <p:nvSpPr>
          <p:cNvPr id="12" name="Content Placeholder 2">
            <a:extLst>
              <a:ext uri="{FF2B5EF4-FFF2-40B4-BE49-F238E27FC236}">
                <a16:creationId xmlns:a16="http://schemas.microsoft.com/office/drawing/2014/main" id="{E041BB68-B883-6D67-1DB2-A4D3E7736D8F}"/>
              </a:ext>
            </a:extLst>
          </p:cNvPr>
          <p:cNvSpPr txBox="1">
            <a:spLocks/>
          </p:cNvSpPr>
          <p:nvPr/>
        </p:nvSpPr>
        <p:spPr>
          <a:xfrm>
            <a:off x="4339946" y="1069566"/>
            <a:ext cx="6927144" cy="471886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231775">
              <a:lnSpc>
                <a:spcPct val="120000"/>
              </a:lnSpc>
              <a:spcAft>
                <a:spcPts val="1200"/>
              </a:spcAft>
              <a:buNone/>
            </a:pPr>
            <a:r>
              <a:rPr kumimoji="0" lang="en-US" sz="1800" b="1" u="none" strike="noStrike" kern="1200" cap="none" spc="0" normalizeH="0" noProof="0" dirty="0">
                <a:ln>
                  <a:noFill/>
                </a:ln>
                <a:effectLst/>
                <a:uLnTx/>
                <a:uFillTx/>
                <a:ea typeface="Calibri"/>
                <a:cs typeface="Calibri" panose="020F0502020204030204"/>
              </a:rPr>
              <a:t>Your organization’s Chief Information Officer (CIO) sends a blast text message informing you that IT has just terminated access to the Network and all IT systems due to a cyber attack. The outage will be indefinite. </a:t>
            </a:r>
          </a:p>
          <a:p>
            <a:pPr marL="0" lvl="1" indent="-231775">
              <a:lnSpc>
                <a:spcPct val="120000"/>
              </a:lnSpc>
              <a:spcAft>
                <a:spcPts val="1200"/>
              </a:spcAft>
              <a:buNone/>
            </a:pPr>
            <a:r>
              <a:rPr kumimoji="0" lang="en-US" sz="1800" b="1" u="none" strike="noStrike" kern="1200" cap="none" spc="0" normalizeH="0" noProof="0" dirty="0">
                <a:ln>
                  <a:noFill/>
                </a:ln>
                <a:effectLst/>
                <a:uLnTx/>
                <a:uFillTx/>
                <a:ea typeface="Calibri"/>
                <a:cs typeface="Calibri" panose="020F0502020204030204"/>
              </a:rPr>
              <a:t>How do you feel about your incident response plan?</a:t>
            </a:r>
          </a:p>
          <a:p>
            <a:pPr marL="517525" indent="-517525">
              <a:lnSpc>
                <a:spcPct val="120000"/>
              </a:lnSpc>
              <a:spcAft>
                <a:spcPts val="1200"/>
              </a:spcAft>
              <a:buNone/>
            </a:pPr>
            <a:r>
              <a:rPr kumimoji="0" lang="en-US" sz="1800" b="1" u="none" strike="noStrike" kern="1200" cap="none" spc="0" normalizeH="0" noProof="0" dirty="0">
                <a:ln>
                  <a:noFill/>
                </a:ln>
                <a:solidFill>
                  <a:srgbClr val="306295"/>
                </a:solidFill>
                <a:effectLst/>
                <a:uLnTx/>
                <a:uFillTx/>
                <a:ea typeface="Calibri"/>
                <a:cs typeface="Calibri" panose="020F0502020204030204"/>
              </a:rPr>
              <a:t> A.</a:t>
            </a:r>
            <a:r>
              <a:rPr kumimoji="0" lang="en-US" sz="1800" u="none" strike="noStrike" kern="1200" cap="none" spc="0" normalizeH="0" noProof="0" dirty="0">
                <a:ln>
                  <a:noFill/>
                </a:ln>
                <a:effectLst/>
                <a:uLnTx/>
                <a:uFillTx/>
                <a:ea typeface="Calibri"/>
                <a:cs typeface="Calibri" panose="020F0502020204030204"/>
              </a:rPr>
              <a:t>	My organization has a response plan </a:t>
            </a:r>
            <a:br>
              <a:rPr kumimoji="0" lang="en-US" sz="1800" u="none" strike="noStrike" kern="1200" cap="none" spc="0" normalizeH="0" noProof="0" dirty="0">
                <a:ln>
                  <a:noFill/>
                </a:ln>
                <a:effectLst/>
                <a:uLnTx/>
                <a:uFillTx/>
                <a:ea typeface="Calibri"/>
                <a:cs typeface="Calibri" panose="020F0502020204030204"/>
              </a:rPr>
            </a:br>
            <a:r>
              <a:rPr kumimoji="0" lang="en-US" sz="1800" u="none" strike="noStrike" kern="1200" cap="none" spc="0" normalizeH="0" noProof="0" dirty="0">
                <a:ln>
                  <a:noFill/>
                </a:ln>
                <a:effectLst/>
                <a:uLnTx/>
                <a:uFillTx/>
                <a:ea typeface="Calibri"/>
                <a:cs typeface="Calibri" panose="020F0502020204030204"/>
              </a:rPr>
              <a:t>and we are confident in activating if needed</a:t>
            </a:r>
          </a:p>
          <a:p>
            <a:pPr marL="517525" indent="-517525">
              <a:lnSpc>
                <a:spcPct val="120000"/>
              </a:lnSpc>
              <a:spcAft>
                <a:spcPts val="1200"/>
              </a:spcAft>
              <a:buNone/>
            </a:pPr>
            <a:r>
              <a:rPr kumimoji="0" lang="en-US" sz="1800" b="1" u="none" strike="noStrike" kern="1200" cap="none" spc="0" normalizeH="0" noProof="0" dirty="0">
                <a:ln>
                  <a:noFill/>
                </a:ln>
                <a:solidFill>
                  <a:srgbClr val="306295"/>
                </a:solidFill>
                <a:effectLst/>
                <a:uLnTx/>
                <a:uFillTx/>
                <a:ea typeface="Calibri"/>
                <a:cs typeface="Calibri" panose="020F0502020204030204"/>
              </a:rPr>
              <a:t> B.	</a:t>
            </a:r>
            <a:r>
              <a:rPr kumimoji="0" lang="en-US" sz="1800" u="none" strike="noStrike" kern="1200" cap="none" spc="0" normalizeH="0" noProof="0" dirty="0">
                <a:ln>
                  <a:noFill/>
                </a:ln>
                <a:effectLst/>
                <a:uLnTx/>
                <a:uFillTx/>
                <a:ea typeface="Calibri"/>
                <a:cs typeface="Calibri" panose="020F0502020204030204"/>
              </a:rPr>
              <a:t>We have some plans in place, but they </a:t>
            </a:r>
            <a:br>
              <a:rPr kumimoji="0" lang="en-US" sz="1800" u="none" strike="noStrike" kern="1200" cap="none" spc="0" normalizeH="0" noProof="0" dirty="0">
                <a:ln>
                  <a:noFill/>
                </a:ln>
                <a:effectLst/>
                <a:uLnTx/>
                <a:uFillTx/>
                <a:ea typeface="Calibri"/>
                <a:cs typeface="Calibri" panose="020F0502020204030204"/>
              </a:rPr>
            </a:br>
            <a:r>
              <a:rPr kumimoji="0" lang="en-US" sz="1800" u="none" strike="noStrike" kern="1200" cap="none" spc="0" normalizeH="0" noProof="0" dirty="0">
                <a:ln>
                  <a:noFill/>
                </a:ln>
                <a:effectLst/>
                <a:uLnTx/>
                <a:uFillTx/>
                <a:ea typeface="Calibri"/>
                <a:cs typeface="Calibri" panose="020F0502020204030204"/>
              </a:rPr>
              <a:t>may not be comprehensive enough</a:t>
            </a:r>
          </a:p>
          <a:p>
            <a:pPr marL="517525" indent="-517525">
              <a:lnSpc>
                <a:spcPct val="120000"/>
              </a:lnSpc>
              <a:spcAft>
                <a:spcPts val="1200"/>
              </a:spcAft>
              <a:buNone/>
            </a:pPr>
            <a:r>
              <a:rPr kumimoji="0" lang="en-US" sz="1800" b="1" u="none" strike="noStrike" kern="1200" cap="none" spc="0" normalizeH="0" noProof="0" dirty="0">
                <a:ln>
                  <a:noFill/>
                </a:ln>
                <a:solidFill>
                  <a:srgbClr val="306295"/>
                </a:solidFill>
                <a:effectLst/>
                <a:uLnTx/>
                <a:uFillTx/>
                <a:ea typeface="Calibri"/>
                <a:cs typeface="Calibri" panose="020F0502020204030204"/>
              </a:rPr>
              <a:t> C.	</a:t>
            </a:r>
            <a:r>
              <a:rPr kumimoji="0" lang="en-US" sz="1800" u="none" strike="noStrike" kern="1200" cap="none" spc="0" normalizeH="0" noProof="0" dirty="0">
                <a:ln>
                  <a:noFill/>
                </a:ln>
                <a:effectLst/>
                <a:uLnTx/>
                <a:uFillTx/>
                <a:ea typeface="Calibri"/>
                <a:cs typeface="Calibri" panose="020F0502020204030204"/>
              </a:rPr>
              <a:t>I am not sure what plans we have, if any</a:t>
            </a:r>
          </a:p>
          <a:p>
            <a:pPr marL="914400" marR="0" lvl="2" indent="0" algn="l" defTabSz="914400" rtl="0" eaLnBrk="1" fontAlgn="auto" latinLnBrk="0" hangingPunct="1">
              <a:lnSpc>
                <a:spcPct val="120000"/>
              </a:lnSpc>
              <a:spcBef>
                <a:spcPts val="500"/>
              </a:spcBef>
              <a:spcAft>
                <a:spcPts val="1200"/>
              </a:spcAft>
              <a:buClrTx/>
              <a:buSzTx/>
              <a:buFont typeface="Arial" panose="020B0604020202020204" pitchFamily="34" charset="0"/>
              <a:buNone/>
              <a:tabLst/>
              <a:defRPr/>
            </a:pPr>
            <a:endParaRPr kumimoji="0" lang="en-US" sz="1800" u="none" strike="noStrike" kern="1200" cap="none" spc="0" normalizeH="0" noProof="0" dirty="0">
              <a:ln>
                <a:noFill/>
              </a:ln>
              <a:effectLst/>
              <a:uLnTx/>
              <a:uFillTx/>
              <a:ea typeface="Calibri"/>
              <a:cs typeface="Calibri" panose="020F0502020204030204"/>
            </a:endParaRPr>
          </a:p>
          <a:p>
            <a:pPr marL="0" marR="0" lvl="0" indent="0" algn="l"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endParaRPr kumimoji="0" lang="en-US" sz="1800" u="none" strike="noStrike" kern="1200" cap="none" spc="0" normalizeH="0" noProof="0" dirty="0">
              <a:ln>
                <a:noFill/>
              </a:ln>
              <a:effectLst/>
              <a:uLnTx/>
              <a:uFillTx/>
              <a:ea typeface="+mn-ea"/>
              <a:cs typeface="+mn-cs"/>
            </a:endParaRPr>
          </a:p>
        </p:txBody>
      </p:sp>
      <p:pic>
        <p:nvPicPr>
          <p:cNvPr id="6" name="Picture 5" descr="A green square with white dots&#10;&#10;Description automatically generated">
            <a:extLst>
              <a:ext uri="{FF2B5EF4-FFF2-40B4-BE49-F238E27FC236}">
                <a16:creationId xmlns:a16="http://schemas.microsoft.com/office/drawing/2014/main" id="{AFA8FFBB-0790-CBAC-2E12-23752CD984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716" y="6358428"/>
            <a:ext cx="1859284" cy="509017"/>
          </a:xfrm>
          <a:prstGeom prst="rect">
            <a:avLst/>
          </a:prstGeom>
        </p:spPr>
      </p:pic>
    </p:spTree>
    <p:extLst>
      <p:ext uri="{BB962C8B-B14F-4D97-AF65-F5344CB8AC3E}">
        <p14:creationId xmlns:p14="http://schemas.microsoft.com/office/powerpoint/2010/main" val="339897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squares&#10;&#10;Description automatically generated">
            <a:extLst>
              <a:ext uri="{FF2B5EF4-FFF2-40B4-BE49-F238E27FC236}">
                <a16:creationId xmlns:a16="http://schemas.microsoft.com/office/drawing/2014/main" id="{45B8148F-43F4-CC3B-AAFE-0B9E8CB67D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9251" b="22219"/>
          <a:stretch/>
        </p:blipFill>
        <p:spPr>
          <a:xfrm rot="10800000">
            <a:off x="0" y="2157411"/>
            <a:ext cx="12192000" cy="4700589"/>
          </a:xfrm>
          <a:prstGeom prst="rect">
            <a:avLst/>
          </a:prstGeom>
        </p:spPr>
      </p:pic>
      <p:sp>
        <p:nvSpPr>
          <p:cNvPr id="5" name="TextBox 4">
            <a:extLst>
              <a:ext uri="{FF2B5EF4-FFF2-40B4-BE49-F238E27FC236}">
                <a16:creationId xmlns:a16="http://schemas.microsoft.com/office/drawing/2014/main" id="{D41B9392-E77E-4E0A-2952-0285D9639B9D}"/>
              </a:ext>
            </a:extLst>
          </p:cNvPr>
          <p:cNvSpPr txBox="1"/>
          <p:nvPr/>
        </p:nvSpPr>
        <p:spPr>
          <a:xfrm>
            <a:off x="1390651" y="3777335"/>
            <a:ext cx="6791324" cy="1432271"/>
          </a:xfrm>
          <a:prstGeom prst="rect">
            <a:avLst/>
          </a:prstGeom>
          <a:noFill/>
        </p:spPr>
        <p:txBody>
          <a:bodyPr wrap="square" lIns="0" tIns="0" rIns="0" bIns="0" rtlCol="0">
            <a:noAutofit/>
          </a:bodyPr>
          <a:lstStyle/>
          <a:p>
            <a:pPr>
              <a:spcAft>
                <a:spcPts val="1200"/>
              </a:spcAft>
            </a:pPr>
            <a:r>
              <a:rPr lang="en-US" sz="4800" dirty="0">
                <a:solidFill>
                  <a:schemeClr val="bg1">
                    <a:lumMod val="95000"/>
                  </a:schemeClr>
                </a:solidFill>
              </a:rPr>
              <a:t>Notable Cyber Attacks on Healthcare Providers</a:t>
            </a:r>
            <a:endParaRPr lang="en-US" sz="4800" dirty="0">
              <a:solidFill>
                <a:schemeClr val="bg1"/>
              </a:solidFill>
            </a:endParaRPr>
          </a:p>
        </p:txBody>
      </p:sp>
      <p:pic>
        <p:nvPicPr>
          <p:cNvPr id="7" name="Picture 6" descr="A green square with white dots&#10;&#10;Description automatically generated">
            <a:extLst>
              <a:ext uri="{FF2B5EF4-FFF2-40B4-BE49-F238E27FC236}">
                <a16:creationId xmlns:a16="http://schemas.microsoft.com/office/drawing/2014/main" id="{E2E3FBE9-CB93-DA3D-CC4F-98EDC59DEA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2716" y="1648394"/>
            <a:ext cx="1859284" cy="509017"/>
          </a:xfrm>
          <a:prstGeom prst="rect">
            <a:avLst/>
          </a:prstGeom>
        </p:spPr>
      </p:pic>
    </p:spTree>
    <p:extLst>
      <p:ext uri="{BB962C8B-B14F-4D97-AF65-F5344CB8AC3E}">
        <p14:creationId xmlns:p14="http://schemas.microsoft.com/office/powerpoint/2010/main" val="203417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8F682-87FB-15CC-75EF-206CB478B1F1}"/>
              </a:ext>
            </a:extLst>
          </p:cNvPr>
          <p:cNvSpPr>
            <a:spLocks noGrp="1"/>
          </p:cNvSpPr>
          <p:nvPr>
            <p:ph type="body" sz="quarter" idx="11"/>
          </p:nvPr>
        </p:nvSpPr>
        <p:spPr/>
        <p:txBody>
          <a:bodyPr/>
          <a:lstStyle/>
          <a:p>
            <a:r>
              <a:rPr lang="en-US" dirty="0"/>
              <a:t>Ascension Health Incident </a:t>
            </a:r>
          </a:p>
        </p:txBody>
      </p:sp>
      <p:sp>
        <p:nvSpPr>
          <p:cNvPr id="5" name="TextBox 4">
            <a:extLst>
              <a:ext uri="{FF2B5EF4-FFF2-40B4-BE49-F238E27FC236}">
                <a16:creationId xmlns:a16="http://schemas.microsoft.com/office/drawing/2014/main" id="{9B585708-9B5A-0164-7C57-D92ABECE75A4}"/>
              </a:ext>
            </a:extLst>
          </p:cNvPr>
          <p:cNvSpPr txBox="1"/>
          <p:nvPr/>
        </p:nvSpPr>
        <p:spPr>
          <a:xfrm>
            <a:off x="483476" y="3349347"/>
            <a:ext cx="2576595" cy="2308324"/>
          </a:xfrm>
          <a:prstGeom prst="rect">
            <a:avLst/>
          </a:prstGeom>
          <a:noFill/>
        </p:spPr>
        <p:txBody>
          <a:bodyPr wrap="square">
            <a:spAutoFit/>
          </a:bodyPr>
          <a:lstStyle/>
          <a:p>
            <a:r>
              <a:rPr lang="en-US" dirty="0">
                <a:solidFill>
                  <a:schemeClr val="bg1"/>
                </a:solidFill>
              </a:rPr>
              <a:t>Ascension, the largest nonprofit Catholic health system in the U.S., operates 142 hospitals and over 2,600 healthcare facilities across 19 states &amp; D.C.</a:t>
            </a:r>
          </a:p>
        </p:txBody>
      </p:sp>
      <p:sp>
        <p:nvSpPr>
          <p:cNvPr id="7" name="TextBox 6">
            <a:extLst>
              <a:ext uri="{FF2B5EF4-FFF2-40B4-BE49-F238E27FC236}">
                <a16:creationId xmlns:a16="http://schemas.microsoft.com/office/drawing/2014/main" id="{926C0BDB-F38B-5AA9-E06C-B15BC5418AB7}"/>
              </a:ext>
            </a:extLst>
          </p:cNvPr>
          <p:cNvSpPr txBox="1"/>
          <p:nvPr/>
        </p:nvSpPr>
        <p:spPr>
          <a:xfrm>
            <a:off x="3826750" y="710826"/>
            <a:ext cx="3267937" cy="615553"/>
          </a:xfrm>
          <a:prstGeom prst="rect">
            <a:avLst/>
          </a:prstGeom>
          <a:noFill/>
        </p:spPr>
        <p:txBody>
          <a:bodyPr wrap="square">
            <a:spAutoFit/>
          </a:bodyPr>
          <a:lstStyle/>
          <a:p>
            <a:r>
              <a:rPr lang="en-US" sz="1600" dirty="0"/>
              <a:t>Incident Start: </a:t>
            </a:r>
            <a:r>
              <a:rPr lang="en-US" sz="1600" b="1" dirty="0"/>
              <a:t>May 8, 2024</a:t>
            </a:r>
          </a:p>
          <a:p>
            <a:endParaRPr lang="en-US" b="1" dirty="0"/>
          </a:p>
        </p:txBody>
      </p:sp>
      <p:sp>
        <p:nvSpPr>
          <p:cNvPr id="8" name="TextBox 7">
            <a:extLst>
              <a:ext uri="{FF2B5EF4-FFF2-40B4-BE49-F238E27FC236}">
                <a16:creationId xmlns:a16="http://schemas.microsoft.com/office/drawing/2014/main" id="{50BE8E4A-C99C-E394-34B9-C0D0D614781C}"/>
              </a:ext>
            </a:extLst>
          </p:cNvPr>
          <p:cNvSpPr txBox="1"/>
          <p:nvPr/>
        </p:nvSpPr>
        <p:spPr>
          <a:xfrm>
            <a:off x="3826750" y="1687528"/>
            <a:ext cx="3438439" cy="4078039"/>
          </a:xfrm>
          <a:prstGeom prst="rect">
            <a:avLst/>
          </a:prstGeom>
          <a:noFill/>
        </p:spPr>
        <p:txBody>
          <a:bodyPr wrap="square">
            <a:spAutoFit/>
          </a:bodyPr>
          <a:lstStyle/>
          <a:p>
            <a:pPr>
              <a:spcAft>
                <a:spcPts val="600"/>
              </a:spcAft>
            </a:pPr>
            <a:r>
              <a:rPr lang="en-US" sz="1600" b="1" dirty="0"/>
              <a:t>IMPACTS</a:t>
            </a:r>
            <a:endParaRPr lang="en-US" sz="1600" dirty="0"/>
          </a:p>
          <a:p>
            <a:pPr>
              <a:spcAft>
                <a:spcPts val="600"/>
              </a:spcAft>
            </a:pPr>
            <a:r>
              <a:rPr lang="en-US" sz="1600" b="1" dirty="0"/>
              <a:t>Operational</a:t>
            </a:r>
            <a:endParaRPr lang="en-US" sz="1600" dirty="0"/>
          </a:p>
          <a:p>
            <a:pPr marL="285750" indent="-285750">
              <a:spcAft>
                <a:spcPts val="600"/>
              </a:spcAft>
              <a:buFont typeface="Arial" panose="020B0604020202020204" pitchFamily="34" charset="0"/>
              <a:buChar char="•"/>
            </a:pPr>
            <a:r>
              <a:rPr lang="en-US" sz="1600" dirty="0"/>
              <a:t>Emergency cases were redirected to alternate facilities.</a:t>
            </a:r>
          </a:p>
          <a:p>
            <a:pPr marL="285750" indent="-285750">
              <a:spcAft>
                <a:spcPts val="600"/>
              </a:spcAft>
              <a:buFont typeface="Arial" panose="020B0604020202020204" pitchFamily="34" charset="0"/>
              <a:buChar char="•"/>
            </a:pPr>
            <a:r>
              <a:rPr lang="en-US" sz="1600" dirty="0"/>
              <a:t>Disruption in prescription processing capabilities led to the inability to fill prescriptions timely.</a:t>
            </a:r>
          </a:p>
          <a:p>
            <a:pPr marL="285750" indent="-285750">
              <a:spcAft>
                <a:spcPts val="600"/>
              </a:spcAft>
              <a:buFont typeface="Arial" panose="020B0604020202020204" pitchFamily="34" charset="0"/>
              <a:buChar char="•"/>
            </a:pPr>
            <a:r>
              <a:rPr lang="en-US" sz="1600" dirty="0"/>
              <a:t>Delays in patient care, including diagnostic imaging and testing.</a:t>
            </a:r>
          </a:p>
          <a:p>
            <a:pPr>
              <a:spcAft>
                <a:spcPts val="600"/>
              </a:spcAft>
            </a:pPr>
            <a:endParaRPr lang="en-US" sz="1600" b="1" dirty="0"/>
          </a:p>
          <a:p>
            <a:pPr>
              <a:spcAft>
                <a:spcPts val="600"/>
              </a:spcAft>
            </a:pPr>
            <a:r>
              <a:rPr lang="en-US" sz="1600" b="1" dirty="0"/>
              <a:t>Data Security:</a:t>
            </a:r>
            <a:endParaRPr lang="en-US" sz="1600" dirty="0"/>
          </a:p>
          <a:p>
            <a:pPr marL="285750" indent="-285750">
              <a:spcAft>
                <a:spcPts val="600"/>
              </a:spcAft>
              <a:buFont typeface="Arial" panose="020B0604020202020204" pitchFamily="34" charset="0"/>
              <a:buChar char="•"/>
            </a:pPr>
            <a:r>
              <a:rPr lang="en-US" sz="1600" dirty="0"/>
              <a:t>Patient Health Information (PHI) was compromised.</a:t>
            </a:r>
          </a:p>
        </p:txBody>
      </p:sp>
      <p:sp>
        <p:nvSpPr>
          <p:cNvPr id="10" name="TextBox 9">
            <a:extLst>
              <a:ext uri="{FF2B5EF4-FFF2-40B4-BE49-F238E27FC236}">
                <a16:creationId xmlns:a16="http://schemas.microsoft.com/office/drawing/2014/main" id="{A2E6CA78-5B4F-3A43-538E-9066FA35ADD8}"/>
              </a:ext>
            </a:extLst>
          </p:cNvPr>
          <p:cNvSpPr txBox="1"/>
          <p:nvPr/>
        </p:nvSpPr>
        <p:spPr>
          <a:xfrm>
            <a:off x="8042262" y="1687528"/>
            <a:ext cx="3438439" cy="35240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CURRENT STATUS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EHR access has been restored</a:t>
            </a:r>
            <a:r>
              <a:rPr lang="en-US" sz="1600" dirty="0">
                <a:solidFill>
                  <a:srgbClr val="000000"/>
                </a:solidFill>
                <a:latin typeface="Arial"/>
              </a:rPr>
              <a:t>, but</a:t>
            </a:r>
            <a:r>
              <a:rPr kumimoji="0" lang="en-US" sz="1600" b="0" i="0" u="none" strike="noStrike" kern="1200" cap="none" spc="0" normalizeH="0" baseline="0" noProof="0" dirty="0">
                <a:ln>
                  <a:noFill/>
                </a:ln>
                <a:solidFill>
                  <a:srgbClr val="000000"/>
                </a:solidFill>
                <a:effectLst/>
                <a:uLnTx/>
                <a:uFillTx/>
                <a:latin typeface="Arial"/>
                <a:ea typeface="+mn-ea"/>
                <a:cs typeface="+mn-cs"/>
              </a:rPr>
              <a:t> remediation efforts for all affected systems are ongoing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Temporary inaccessibility of medical records and other data from May 8 to June 14 as system updates continue</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Communication with patients remains high volume, with potential delays in portal message responses due to ongoing system updates.</a:t>
            </a:r>
          </a:p>
        </p:txBody>
      </p:sp>
      <p:sp>
        <p:nvSpPr>
          <p:cNvPr id="13" name="TextBox 12">
            <a:extLst>
              <a:ext uri="{FF2B5EF4-FFF2-40B4-BE49-F238E27FC236}">
                <a16:creationId xmlns:a16="http://schemas.microsoft.com/office/drawing/2014/main" id="{7FE8C630-8442-75D7-56BE-FF602BFAADFD}"/>
              </a:ext>
            </a:extLst>
          </p:cNvPr>
          <p:cNvSpPr txBox="1"/>
          <p:nvPr/>
        </p:nvSpPr>
        <p:spPr>
          <a:xfrm>
            <a:off x="7969860" y="710826"/>
            <a:ext cx="3751411" cy="615553"/>
          </a:xfrm>
          <a:prstGeom prst="rect">
            <a:avLst/>
          </a:prstGeom>
          <a:noFill/>
        </p:spPr>
        <p:txBody>
          <a:bodyPr wrap="square">
            <a:spAutoFit/>
          </a:bodyPr>
          <a:lstStyle/>
          <a:p>
            <a:r>
              <a:rPr lang="en-US" sz="1600" dirty="0"/>
              <a:t>EHR Access Restored: </a:t>
            </a:r>
            <a:r>
              <a:rPr lang="en-US" sz="1600" b="1" dirty="0"/>
              <a:t>June 14, 2024</a:t>
            </a:r>
          </a:p>
          <a:p>
            <a:endParaRPr lang="en-US" b="1" dirty="0"/>
          </a:p>
        </p:txBody>
      </p:sp>
      <p:pic>
        <p:nvPicPr>
          <p:cNvPr id="18" name="Graphic 17" descr="Caret Up outline">
            <a:extLst>
              <a:ext uri="{FF2B5EF4-FFF2-40B4-BE49-F238E27FC236}">
                <a16:creationId xmlns:a16="http://schemas.microsoft.com/office/drawing/2014/main" id="{D90770E8-DDF8-44F4-A92D-C19FEFA79F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4978746" y="1027832"/>
            <a:ext cx="758203" cy="758203"/>
          </a:xfrm>
          <a:prstGeom prst="rect">
            <a:avLst/>
          </a:prstGeom>
        </p:spPr>
      </p:pic>
      <p:pic>
        <p:nvPicPr>
          <p:cNvPr id="19" name="Graphic 18" descr="Caret Up outline">
            <a:extLst>
              <a:ext uri="{FF2B5EF4-FFF2-40B4-BE49-F238E27FC236}">
                <a16:creationId xmlns:a16="http://schemas.microsoft.com/office/drawing/2014/main" id="{12C91981-DC4A-6AF7-6E4F-E46D2B59D7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9382381" y="1027832"/>
            <a:ext cx="758203" cy="758203"/>
          </a:xfrm>
          <a:prstGeom prst="rect">
            <a:avLst/>
          </a:prstGeom>
        </p:spPr>
      </p:pic>
      <p:cxnSp>
        <p:nvCxnSpPr>
          <p:cNvPr id="20" name="Straight Connector 19">
            <a:extLst>
              <a:ext uri="{FF2B5EF4-FFF2-40B4-BE49-F238E27FC236}">
                <a16:creationId xmlns:a16="http://schemas.microsoft.com/office/drawing/2014/main" id="{7915978E-D18F-8AD0-26CA-38544D9667F7}"/>
              </a:ext>
            </a:extLst>
          </p:cNvPr>
          <p:cNvCxnSpPr>
            <a:cxnSpLocks/>
          </p:cNvCxnSpPr>
          <p:nvPr/>
        </p:nvCxnSpPr>
        <p:spPr>
          <a:xfrm>
            <a:off x="7969860" y="1122762"/>
            <a:ext cx="3583247"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85B946B-979E-E407-B945-6A826FB12847}"/>
              </a:ext>
            </a:extLst>
          </p:cNvPr>
          <p:cNvCxnSpPr>
            <a:cxnSpLocks/>
          </p:cNvCxnSpPr>
          <p:nvPr/>
        </p:nvCxnSpPr>
        <p:spPr>
          <a:xfrm>
            <a:off x="3883774" y="1122763"/>
            <a:ext cx="3210913"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95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C941C4-9B2B-437D-9105-53A1946801B0}"/>
              </a:ext>
            </a:extLst>
          </p:cNvPr>
          <p:cNvSpPr>
            <a:spLocks noGrp="1"/>
          </p:cNvSpPr>
          <p:nvPr>
            <p:ph type="title" idx="4294967295"/>
          </p:nvPr>
        </p:nvSpPr>
        <p:spPr>
          <a:xfrm>
            <a:off x="0" y="701188"/>
            <a:ext cx="12192000" cy="1325562"/>
          </a:xfrm>
        </p:spPr>
        <p:txBody>
          <a:bodyPr/>
          <a:lstStyle/>
          <a:p>
            <a:pPr algn="ctr">
              <a:lnSpc>
                <a:spcPct val="150000"/>
              </a:lnSpc>
            </a:pPr>
            <a:r>
              <a:rPr lang="en-US" sz="2000" b="0" dirty="0"/>
              <a:t>CHANGE HEALTHCARE CYBER ATTACK</a:t>
            </a:r>
            <a:br>
              <a:rPr lang="en-US" sz="2000" b="0" dirty="0"/>
            </a:br>
            <a:r>
              <a:rPr lang="en-US" sz="4000" dirty="0"/>
              <a:t>A wake-up call for industry-wide vigilance</a:t>
            </a:r>
          </a:p>
        </p:txBody>
      </p:sp>
      <p:sp>
        <p:nvSpPr>
          <p:cNvPr id="5" name="Content Placeholder 11">
            <a:extLst>
              <a:ext uri="{FF2B5EF4-FFF2-40B4-BE49-F238E27FC236}">
                <a16:creationId xmlns:a16="http://schemas.microsoft.com/office/drawing/2014/main" id="{B43551DA-73F1-876D-ED38-81B76409C26B}"/>
              </a:ext>
            </a:extLst>
          </p:cNvPr>
          <p:cNvSpPr txBox="1">
            <a:spLocks/>
          </p:cNvSpPr>
          <p:nvPr/>
        </p:nvSpPr>
        <p:spPr>
          <a:xfrm>
            <a:off x="1024982" y="3407471"/>
            <a:ext cx="2792850" cy="285175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0"/>
              </a:spcBef>
              <a:spcAft>
                <a:spcPts val="0"/>
              </a:spcAft>
              <a:buSzPct val="75000"/>
              <a:buFont typeface="Wingdings" panose="05000000000000000000" pitchFamily="2" charset="2"/>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0"/>
              </a:spcBef>
              <a:spcAft>
                <a:spcPts val="0"/>
              </a:spcAft>
              <a:buSzPct val="75000"/>
              <a:buFont typeface="Courier New" panose="02070309020205020404" pitchFamily="49" charset="0"/>
              <a:buChar char="o"/>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rgbClr val="63646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mn-cs"/>
              </a:rPr>
              <a:t>SIGNIFICANCE OF THE ATTACK</a:t>
            </a:r>
          </a:p>
          <a:p>
            <a:pPr>
              <a:lnSpc>
                <a:spcPct val="110000"/>
              </a:lnSpc>
              <a:spcBef>
                <a:spcPts val="1200"/>
              </a:spcBef>
              <a:spcAft>
                <a:spcPts val="600"/>
              </a:spcAft>
              <a:defRPr/>
            </a:pPr>
            <a:r>
              <a:rPr kumimoji="0" lang="en-US" sz="1400" b="0" i="0" u="none" strike="noStrike" kern="1200" cap="none" spc="0" normalizeH="0" baseline="0" noProof="0" dirty="0">
                <a:ln>
                  <a:noFill/>
                </a:ln>
                <a:effectLst/>
                <a:uLnTx/>
                <a:uFillTx/>
                <a:latin typeface="Arial" panose="020B0604020202020204" pitchFamily="34" charset="0"/>
                <a:ea typeface="+mn-ea"/>
                <a:cs typeface="+mn-cs"/>
              </a:rPr>
              <a:t>Change HC Processes $2 trillion annually in healthcare payments, </a:t>
            </a:r>
            <a:r>
              <a:rPr kumimoji="0" lang="en-US" sz="1400" b="1" i="0" u="none" strike="noStrike" kern="1200" cap="none" spc="0" normalizeH="0" baseline="0" noProof="0" dirty="0">
                <a:ln>
                  <a:noFill/>
                </a:ln>
                <a:effectLst/>
                <a:uLnTx/>
                <a:uFillTx/>
                <a:latin typeface="Arial" panose="020B0604020202020204" pitchFamily="34" charset="0"/>
                <a:ea typeface="+mn-ea"/>
                <a:cs typeface="+mn-cs"/>
              </a:rPr>
              <a:t>44% </a:t>
            </a:r>
            <a:r>
              <a:rPr kumimoji="0" lang="en-US" sz="1400" b="0" i="0" u="none" strike="noStrike" kern="1200" cap="none" spc="0" normalizeH="0" baseline="0" noProof="0" dirty="0">
                <a:ln>
                  <a:noFill/>
                </a:ln>
                <a:effectLst/>
                <a:uLnTx/>
                <a:uFillTx/>
                <a:latin typeface="Arial" panose="020B0604020202020204" pitchFamily="34" charset="0"/>
                <a:ea typeface="+mn-ea"/>
                <a:cs typeface="+mn-cs"/>
              </a:rPr>
              <a:t>of the US total of $4.5 trillion.</a:t>
            </a:r>
          </a:p>
          <a:p>
            <a:pPr>
              <a:lnSpc>
                <a:spcPct val="110000"/>
              </a:lnSpc>
              <a:spcBef>
                <a:spcPts val="1200"/>
              </a:spcBef>
              <a:spcAft>
                <a:spcPts val="600"/>
              </a:spcAft>
              <a:defRPr/>
            </a:pPr>
            <a:r>
              <a:rPr lang="en-US" sz="1400" dirty="0"/>
              <a:t>C</a:t>
            </a:r>
            <a:r>
              <a:rPr kumimoji="0" lang="en-US" sz="1400" b="0" i="0" u="none" strike="noStrike" kern="1200" cap="none" spc="0" normalizeH="0" baseline="0" noProof="0" dirty="0">
                <a:ln>
                  <a:noFill/>
                </a:ln>
                <a:effectLst/>
                <a:uLnTx/>
                <a:uFillTx/>
                <a:latin typeface="Arial" panose="020B0604020202020204" pitchFamily="34" charset="0"/>
                <a:ea typeface="+mn-ea"/>
                <a:cs typeface="+mn-cs"/>
              </a:rPr>
              <a:t>onsidered the most impactful cyber event within the healthcare industry</a:t>
            </a:r>
            <a:r>
              <a:rPr lang="en-US" sz="1400" dirty="0"/>
              <a:t> to date.</a:t>
            </a:r>
            <a:endParaRPr kumimoji="0" lang="en-US" sz="1400" b="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endParaRPr lang="en-US" sz="1400" dirty="0"/>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endParaRPr kumimoji="0" lang="en-US" sz="14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 name="Content Placeholder 11">
            <a:extLst>
              <a:ext uri="{FF2B5EF4-FFF2-40B4-BE49-F238E27FC236}">
                <a16:creationId xmlns:a16="http://schemas.microsoft.com/office/drawing/2014/main" id="{88D5E68F-FB78-8A57-82C8-D7B6D2963540}"/>
              </a:ext>
            </a:extLst>
          </p:cNvPr>
          <p:cNvSpPr txBox="1">
            <a:spLocks/>
          </p:cNvSpPr>
          <p:nvPr/>
        </p:nvSpPr>
        <p:spPr>
          <a:xfrm>
            <a:off x="4550136" y="3407472"/>
            <a:ext cx="3091727" cy="304907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0"/>
              </a:spcBef>
              <a:spcAft>
                <a:spcPts val="0"/>
              </a:spcAft>
              <a:buSzPct val="75000"/>
              <a:buFont typeface="Wingdings" panose="05000000000000000000" pitchFamily="2" charset="2"/>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0"/>
              </a:spcBef>
              <a:spcAft>
                <a:spcPts val="0"/>
              </a:spcAft>
              <a:buSzPct val="75000"/>
              <a:buFont typeface="Courier New" panose="02070309020205020404" pitchFamily="49" charset="0"/>
              <a:buChar char="o"/>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rgbClr val="63646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mn-cs"/>
              </a:rPr>
              <a:t>IMMEDIATE EFFECTS</a:t>
            </a:r>
          </a:p>
          <a:p>
            <a:pPr>
              <a:lnSpc>
                <a:spcPct val="110000"/>
              </a:lnSpc>
              <a:spcBef>
                <a:spcPts val="1200"/>
              </a:spcBef>
              <a:spcAft>
                <a:spcPts val="600"/>
              </a:spcAft>
              <a:defRPr/>
            </a:pPr>
            <a:r>
              <a:rPr kumimoji="0" lang="en-US" sz="1400" b="0" i="0" u="none" strike="noStrike" kern="1200" cap="none" spc="0" normalizeH="0" baseline="0" noProof="0" dirty="0">
                <a:ln>
                  <a:noFill/>
                </a:ln>
                <a:effectLst/>
                <a:uLnTx/>
                <a:uFillTx/>
                <a:latin typeface="Arial" panose="020B0604020202020204" pitchFamily="34" charset="0"/>
                <a:ea typeface="+mn-ea"/>
                <a:cs typeface="+mn-cs"/>
              </a:rPr>
              <a:t>Widespread disruption across the entire healthcare industry. </a:t>
            </a:r>
          </a:p>
          <a:p>
            <a:pPr>
              <a:lnSpc>
                <a:spcPct val="110000"/>
              </a:lnSpc>
              <a:spcBef>
                <a:spcPts val="1200"/>
              </a:spcBef>
              <a:spcAft>
                <a:spcPts val="600"/>
              </a:spcAft>
              <a:defRPr/>
            </a:pPr>
            <a:r>
              <a:rPr lang="en-US" sz="1400" dirty="0"/>
              <a:t>I</a:t>
            </a:r>
            <a:r>
              <a:rPr kumimoji="0" lang="en-US" sz="1400" b="0" i="0" u="none" strike="noStrike" kern="1200" cap="none" spc="0" normalizeH="0" baseline="0" noProof="0" dirty="0">
                <a:ln>
                  <a:noFill/>
                </a:ln>
                <a:effectLst/>
                <a:uLnTx/>
                <a:uFillTx/>
                <a:latin typeface="Arial" panose="020B0604020202020204" pitchFamily="34" charset="0"/>
                <a:ea typeface="+mn-ea"/>
                <a:cs typeface="+mn-cs"/>
              </a:rPr>
              <a:t>mmediate and severe impacts to cash flow and critically affecting clinical activities, patient safety, operations, and compliance. </a:t>
            </a:r>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endParaRPr kumimoji="0" lang="en-US" sz="14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3" name="Content Placeholder 11">
            <a:extLst>
              <a:ext uri="{FF2B5EF4-FFF2-40B4-BE49-F238E27FC236}">
                <a16:creationId xmlns:a16="http://schemas.microsoft.com/office/drawing/2014/main" id="{C1BDC76A-BA6B-3AFB-80E5-FBFF82EDBBE8}"/>
              </a:ext>
            </a:extLst>
          </p:cNvPr>
          <p:cNvSpPr txBox="1">
            <a:spLocks/>
          </p:cNvSpPr>
          <p:nvPr/>
        </p:nvSpPr>
        <p:spPr>
          <a:xfrm>
            <a:off x="8218891" y="3407472"/>
            <a:ext cx="2859013" cy="285175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0"/>
              </a:spcBef>
              <a:spcAft>
                <a:spcPts val="0"/>
              </a:spcAft>
              <a:buSzPct val="75000"/>
              <a:buFont typeface="Wingdings" panose="05000000000000000000" pitchFamily="2" charset="2"/>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0"/>
              </a:spcBef>
              <a:spcAft>
                <a:spcPts val="0"/>
              </a:spcAft>
              <a:buSzPct val="75000"/>
              <a:buFont typeface="Courier New" panose="02070309020205020404" pitchFamily="49" charset="0"/>
              <a:buChar char="o"/>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rgbClr val="636466"/>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mn-cs"/>
              </a:rPr>
              <a:t>BROADER IMPLICATIONS</a:t>
            </a:r>
          </a:p>
          <a:p>
            <a:pPr marL="0" marR="0" lvl="0" indent="0" algn="l" defTabSz="914400" rtl="0" eaLnBrk="1" fontAlgn="auto" latinLnBrk="0" hangingPunct="1">
              <a:lnSpc>
                <a:spcPct val="110000"/>
              </a:lnSpc>
              <a:spcBef>
                <a:spcPts val="120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mn-cs"/>
              </a:rPr>
              <a:t>Vulnerability</a:t>
            </a:r>
          </a:p>
          <a:p>
            <a:pPr marL="0" marR="0" lvl="0" indent="0" algn="l" defTabSz="914400" rtl="0" eaLnBrk="1" fontAlgn="auto" latinLnBrk="0" hangingPunct="1">
              <a:lnSpc>
                <a:spcPct val="110000"/>
              </a:lnSpc>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mn-cs"/>
              </a:rPr>
              <a:t>Highlighted the risks of reliance on increasingly interconnected third-party systems.</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mn-cs"/>
              </a:rPr>
              <a:t>Urgent Need for Action</a:t>
            </a:r>
          </a:p>
          <a:p>
            <a:pPr marL="0" marR="0" lvl="0" indent="0" algn="l" defTabSz="914400" rtl="0" eaLnBrk="1" fontAlgn="auto" latinLnBrk="0" hangingPunct="1">
              <a:lnSpc>
                <a:spcPct val="110000"/>
              </a:lnSpc>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mn-cs"/>
              </a:rPr>
              <a:t>Organizations should rigorously assess operational vulnerabilities and fortify security measures.</a:t>
            </a:r>
          </a:p>
        </p:txBody>
      </p:sp>
      <p:pic>
        <p:nvPicPr>
          <p:cNvPr id="10" name="Graphic 9" descr="Flying Money outline">
            <a:extLst>
              <a:ext uri="{FF2B5EF4-FFF2-40B4-BE49-F238E27FC236}">
                <a16:creationId xmlns:a16="http://schemas.microsoft.com/office/drawing/2014/main" id="{CC9A093F-5575-8AFA-1138-61A4DCED64C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4982" y="2317682"/>
            <a:ext cx="789111" cy="789111"/>
          </a:xfrm>
          <a:prstGeom prst="rect">
            <a:avLst/>
          </a:prstGeom>
        </p:spPr>
      </p:pic>
      <p:pic>
        <p:nvPicPr>
          <p:cNvPr id="13" name="Graphic 12" descr="Shield Cross outline">
            <a:extLst>
              <a:ext uri="{FF2B5EF4-FFF2-40B4-BE49-F238E27FC236}">
                <a16:creationId xmlns:a16="http://schemas.microsoft.com/office/drawing/2014/main" id="{C56BE940-0630-4339-9CC0-DB4239F483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550136" y="2317682"/>
            <a:ext cx="789111" cy="789111"/>
          </a:xfrm>
          <a:prstGeom prst="rect">
            <a:avLst/>
          </a:prstGeom>
        </p:spPr>
      </p:pic>
      <p:pic>
        <p:nvPicPr>
          <p:cNvPr id="14" name="Graphic 13" descr="Warning outline">
            <a:extLst>
              <a:ext uri="{FF2B5EF4-FFF2-40B4-BE49-F238E27FC236}">
                <a16:creationId xmlns:a16="http://schemas.microsoft.com/office/drawing/2014/main" id="{A23E1B4D-6C44-D475-68ED-9DA9FB289E9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8218891" y="2354625"/>
            <a:ext cx="715225" cy="715225"/>
          </a:xfrm>
          <a:prstGeom prst="rect">
            <a:avLst/>
          </a:prstGeom>
        </p:spPr>
      </p:pic>
      <p:cxnSp>
        <p:nvCxnSpPr>
          <p:cNvPr id="8" name="Straight Connector 7">
            <a:extLst>
              <a:ext uri="{FF2B5EF4-FFF2-40B4-BE49-F238E27FC236}">
                <a16:creationId xmlns:a16="http://schemas.microsoft.com/office/drawing/2014/main" id="{FD07BB46-A38A-2024-DB01-43E7C6BB39F7}"/>
              </a:ext>
            </a:extLst>
          </p:cNvPr>
          <p:cNvCxnSpPr>
            <a:cxnSpLocks/>
          </p:cNvCxnSpPr>
          <p:nvPr/>
        </p:nvCxnSpPr>
        <p:spPr>
          <a:xfrm>
            <a:off x="3700130" y="1238697"/>
            <a:ext cx="4796170"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1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EED MAXICK PPT THEME">
  <a:themeElements>
    <a:clrScheme name="Freed Maxick 2024">
      <a:dk1>
        <a:srgbClr val="000000"/>
      </a:dk1>
      <a:lt1>
        <a:srgbClr val="FFFFFF"/>
      </a:lt1>
      <a:dk2>
        <a:srgbClr val="00457C"/>
      </a:dk2>
      <a:lt2>
        <a:srgbClr val="FFFFFF"/>
      </a:lt2>
      <a:accent1>
        <a:srgbClr val="00457C"/>
      </a:accent1>
      <a:accent2>
        <a:srgbClr val="4871A2"/>
      </a:accent2>
      <a:accent3>
        <a:srgbClr val="8FA4C6"/>
      </a:accent3>
      <a:accent4>
        <a:srgbClr val="B2D67F"/>
      </a:accent4>
      <a:accent5>
        <a:srgbClr val="8DC63F"/>
      </a:accent5>
      <a:accent6>
        <a:srgbClr val="41AD48"/>
      </a:accent6>
      <a:hlink>
        <a:srgbClr val="4871A2"/>
      </a:hlink>
      <a:folHlink>
        <a:srgbClr val="96607D"/>
      </a:folHlink>
    </a:clrScheme>
    <a:fontScheme name="Freed Maxick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0">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FREED MAXICK PPT THEME" id="{89CC6DFB-75FE-45F5-B48D-8CD45523C87E}" vid="{B5F7D8CA-66C9-4ACC-94B8-10B093844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bfb5bc-f101-408f-a158-375f20b5a706">
      <UserInfo>
        <DisplayName>Rossini, Jaclyn</DisplayName>
        <AccountId>15</AccountId>
        <AccountType/>
      </UserInfo>
      <UserInfo>
        <DisplayName>Wheaton, Amy</DisplayName>
        <AccountId>12</AccountId>
        <AccountType/>
      </UserInfo>
    </SharedWithUsers>
    <TaxCatchAll xmlns="eebfb5bc-f101-408f-a158-375f20b5a706" xsi:nil="true"/>
    <lcf76f155ced4ddcb4097134ff3c332f xmlns="c5bb319e-78ff-474c-9000-5dd6a8294f25">
      <Terms xmlns="http://schemas.microsoft.com/office/infopath/2007/PartnerControls"/>
    </lcf76f155ced4ddcb4097134ff3c332f>
    <MediaLengthInSeconds xmlns="c5bb319e-78ff-474c-9000-5dd6a8294f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34F2632987CA44AE3DC16DBA03FD86" ma:contentTypeVersion="18" ma:contentTypeDescription="Create a new document." ma:contentTypeScope="" ma:versionID="2e1671fcb493499be5f4952a760396ac">
  <xsd:schema xmlns:xsd="http://www.w3.org/2001/XMLSchema" xmlns:xs="http://www.w3.org/2001/XMLSchema" xmlns:p="http://schemas.microsoft.com/office/2006/metadata/properties" xmlns:ns2="c5bb319e-78ff-474c-9000-5dd6a8294f25" xmlns:ns3="eebfb5bc-f101-408f-a158-375f20b5a706" targetNamespace="http://schemas.microsoft.com/office/2006/metadata/properties" ma:root="true" ma:fieldsID="955a6c459be56fdce3d02687fbd068f9" ns2:_="" ns3:_="">
    <xsd:import namespace="c5bb319e-78ff-474c-9000-5dd6a8294f25"/>
    <xsd:import namespace="eebfb5bc-f101-408f-a158-375f20b5a7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b319e-78ff-474c-9000-5dd6a8294f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0fb65ba-78d2-4402-bf9d-c3a86cde632e"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bfb5bc-f101-408f-a158-375f20b5a7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df6a5bd-2547-4c34-90e8-ebf7081c1689}" ma:internalName="TaxCatchAll" ma:showField="CatchAllData" ma:web="eebfb5bc-f101-408f-a158-375f20b5a7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817D99-36D8-4598-BB9F-0E83D1D7578C}">
  <ds:schemaRefs>
    <ds:schemaRef ds:uri="http://purl.org/dc/terms/"/>
    <ds:schemaRef ds:uri="http://schemas.openxmlformats.org/package/2006/metadata/core-properties"/>
    <ds:schemaRef ds:uri="http://purl.org/dc/dcmitype/"/>
    <ds:schemaRef ds:uri="http://schemas.microsoft.com/office/2006/documentManagement/types"/>
    <ds:schemaRef ds:uri="eebfb5bc-f101-408f-a158-375f20b5a706"/>
    <ds:schemaRef ds:uri="c5bb319e-78ff-474c-9000-5dd6a8294f25"/>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7ADB0FC-870D-43BB-B56E-5AFD88E622D7}">
  <ds:schemaRefs>
    <ds:schemaRef ds:uri="http://schemas.microsoft.com/sharepoint/v3/contenttype/forms"/>
  </ds:schemaRefs>
</ds:datastoreItem>
</file>

<file path=customXml/itemProps3.xml><?xml version="1.0" encoding="utf-8"?>
<ds:datastoreItem xmlns:ds="http://schemas.openxmlformats.org/officeDocument/2006/customXml" ds:itemID="{2875515F-37CC-4ACE-8A77-F47E2592388A}">
  <ds:schemaRefs>
    <ds:schemaRef ds:uri="c5bb319e-78ff-474c-9000-5dd6a8294f25"/>
    <ds:schemaRef ds:uri="eebfb5bc-f101-408f-a158-375f20b5a7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4215</TotalTime>
  <Words>3155</Words>
  <Application>Microsoft Office PowerPoint</Application>
  <PresentationFormat>Widescreen</PresentationFormat>
  <Paragraphs>429</Paragraphs>
  <Slides>30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Abadi Extra Light</vt:lpstr>
      <vt:lpstr>Arial</vt:lpstr>
      <vt:lpstr>Calibri</vt:lpstr>
      <vt:lpstr>Calibri Light</vt:lpstr>
      <vt:lpstr>Segoe UI</vt:lpstr>
      <vt:lpstr>Symbol</vt:lpstr>
      <vt:lpstr>Times New Roman</vt:lpstr>
      <vt:lpstr>Wingdings 3</vt:lpstr>
      <vt:lpstr>FREED MAXICK PPT THEME</vt:lpstr>
      <vt:lpstr>PowerPoint Presentation</vt:lpstr>
      <vt:lpstr>PowerPoint Presentation</vt:lpstr>
      <vt:lpstr>PowerPoint Presentation</vt:lpstr>
      <vt:lpstr>The Evolving Threat Landscape</vt:lpstr>
      <vt:lpstr>PowerPoint Presentation</vt:lpstr>
      <vt:lpstr>PowerPoint Presentation</vt:lpstr>
      <vt:lpstr>PowerPoint Presentation</vt:lpstr>
      <vt:lpstr>PowerPoint Presentation</vt:lpstr>
      <vt:lpstr>CHANGE HEALTHCARE CYBER ATTACK A wake-up call for industry-wide vigilance</vt:lpstr>
      <vt:lpstr>CHANGE HEALTHCARE CYBER ATTACK An extreme impact on hospitals…</vt:lpstr>
      <vt:lpstr>PowerPoint Presentation</vt:lpstr>
      <vt:lpstr>PowerPoint Presentation</vt:lpstr>
      <vt:lpstr>PowerPoint Presentation</vt:lpstr>
      <vt:lpstr>Lessons from the Front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BUSINESS IMPACT ANALYSIS</vt:lpstr>
      <vt:lpstr>BUSINESS CONTINUITY PLANNING  BIA results drive focus for additional efforts</vt:lpstr>
      <vt:lpstr>PowerPoint Presentation</vt:lpstr>
      <vt:lpstr>PowerPoint Presentation</vt:lpstr>
      <vt:lpstr>Compliance as a Strategic Asset </vt:lpstr>
      <vt:lpstr>PowerPoint Presentation</vt:lpstr>
      <vt:lpstr>PowerPoint Presentation</vt:lpstr>
    </vt:vector>
  </TitlesOfParts>
  <Company>Freed Maxick CPAs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Bonk, Justin</dc:creator>
  <cp:lastModifiedBy>Kathy Kirvin</cp:lastModifiedBy>
  <cp:revision>9</cp:revision>
  <cp:lastPrinted>2024-03-08T18:56:44Z</cp:lastPrinted>
  <dcterms:created xsi:type="dcterms:W3CDTF">2024-03-08T15:21:59Z</dcterms:created>
  <dcterms:modified xsi:type="dcterms:W3CDTF">2024-06-18T19:37:17Z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0x0101002A34F2632987CA44AE3DC16DBA03FD86</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